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2.xml" ContentType="application/vnd.openxmlformats-officedocument.theme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3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4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theme/theme15.xml" ContentType="application/vnd.openxmlformats-officedocument.theme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6.xml" ContentType="application/vnd.openxmlformats-officedocument.theme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7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theme/theme18.xml" ContentType="application/vnd.openxmlformats-officedocument.theme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notesSlides/notesSlide14.xml" ContentType="application/vnd.openxmlformats-officedocument.presentationml.notesSlide+xml"/>
  <Override PartName="/ppt/charts/chart10.xml" ContentType="application/vnd.openxmlformats-officedocument.drawingml.chart+xml"/>
  <Override PartName="/ppt/notesSlides/notesSlide15.xml" ContentType="application/vnd.openxmlformats-officedocument.presentationml.notesSlide+xml"/>
  <Override PartName="/ppt/charts/chart11.xml" ContentType="application/vnd.openxmlformats-officedocument.drawingml.chart+xml"/>
  <Override PartName="/ppt/notesSlides/notesSlide16.xml" ContentType="application/vnd.openxmlformats-officedocument.presentationml.notesSlide+xml"/>
  <Override PartName="/ppt/charts/chart12.xml" ContentType="application/vnd.openxmlformats-officedocument.drawingml.chart+xml"/>
  <Override PartName="/ppt/notesSlides/notesSlide17.xml" ContentType="application/vnd.openxmlformats-officedocument.presentationml.notesSlide+xml"/>
  <Override PartName="/ppt/charts/chart13.xml" ContentType="application/vnd.openxmlformats-officedocument.drawingml.chart+xml"/>
  <Override PartName="/ppt/notesSlides/notesSlide18.xml" ContentType="application/vnd.openxmlformats-officedocument.presentationml.notesSlide+xml"/>
  <Override PartName="/ppt/charts/chart14.xml" ContentType="application/vnd.openxmlformats-officedocument.drawingml.chart+xml"/>
  <Override PartName="/ppt/notesSlides/notesSlide19.xml" ContentType="application/vnd.openxmlformats-officedocument.presentationml.notesSlide+xml"/>
  <Override PartName="/ppt/charts/chart15.xml" ContentType="application/vnd.openxmlformats-officedocument.drawingml.chart+xml"/>
  <Override PartName="/ppt/notesSlides/notesSlide20.xml" ContentType="application/vnd.openxmlformats-officedocument.presentationml.notesSlide+xml"/>
  <Override PartName="/ppt/charts/chart16.xml" ContentType="application/vnd.openxmlformats-officedocument.drawingml.chart+xml"/>
  <Override PartName="/ppt/notesSlides/notesSlide21.xml" ContentType="application/vnd.openxmlformats-officedocument.presentationml.notesSlide+xml"/>
  <Override PartName="/ppt/charts/chart1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5" r:id="rId3"/>
    <p:sldMasterId id="2147483677" r:id="rId4"/>
    <p:sldMasterId id="2147483678" r:id="rId5"/>
    <p:sldMasterId id="2147483680" r:id="rId6"/>
    <p:sldMasterId id="2147483681" r:id="rId7"/>
    <p:sldMasterId id="2147483683" r:id="rId8"/>
    <p:sldMasterId id="2147483684" r:id="rId9"/>
    <p:sldMasterId id="2147483686" r:id="rId10"/>
    <p:sldMasterId id="2147483687" r:id="rId11"/>
    <p:sldMasterId id="2147483689" r:id="rId12"/>
    <p:sldMasterId id="2147483690" r:id="rId13"/>
    <p:sldMasterId id="2147483692" r:id="rId14"/>
    <p:sldMasterId id="2147483693" r:id="rId15"/>
    <p:sldMasterId id="2147483695" r:id="rId16"/>
    <p:sldMasterId id="2147483704" r:id="rId17"/>
    <p:sldMasterId id="2147483713" r:id="rId18"/>
    <p:sldMasterId id="2147483722" r:id="rId19"/>
  </p:sldMasterIdLst>
  <p:notesMasterIdLst>
    <p:notesMasterId r:id="rId44"/>
  </p:notesMasterIdLst>
  <p:handoutMasterIdLst>
    <p:handoutMasterId r:id="rId45"/>
  </p:handoutMasterIdLst>
  <p:sldIdLst>
    <p:sldId id="426" r:id="rId20"/>
    <p:sldId id="450" r:id="rId21"/>
    <p:sldId id="319" r:id="rId22"/>
    <p:sldId id="451" r:id="rId23"/>
    <p:sldId id="461" r:id="rId24"/>
    <p:sldId id="462" r:id="rId25"/>
    <p:sldId id="458" r:id="rId26"/>
    <p:sldId id="471" r:id="rId27"/>
    <p:sldId id="472" r:id="rId28"/>
    <p:sldId id="463" r:id="rId29"/>
    <p:sldId id="465" r:id="rId30"/>
    <p:sldId id="473" r:id="rId31"/>
    <p:sldId id="474" r:id="rId32"/>
    <p:sldId id="475" r:id="rId33"/>
    <p:sldId id="468" r:id="rId34"/>
    <p:sldId id="455" r:id="rId35"/>
    <p:sldId id="456" r:id="rId36"/>
    <p:sldId id="476" r:id="rId37"/>
    <p:sldId id="477" r:id="rId38"/>
    <p:sldId id="478" r:id="rId39"/>
    <p:sldId id="469" r:id="rId40"/>
    <p:sldId id="479" r:id="rId41"/>
    <p:sldId id="480" r:id="rId42"/>
    <p:sldId id="481" r:id="rId43"/>
  </p:sldIdLst>
  <p:sldSz cx="9144000" cy="6858000" type="screen4x3"/>
  <p:notesSz cx="6797675" cy="9874250"/>
  <p:custDataLst>
    <p:tags r:id="rId4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C94212"/>
    <a:srgbClr val="CC0000"/>
    <a:srgbClr val="F0F0F5"/>
    <a:srgbClr val="F5F5FA"/>
    <a:srgbClr val="F4A487"/>
    <a:srgbClr val="BEE2E2"/>
    <a:srgbClr val="281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Stile chiaro 1 - Color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Stile chiaro 3 - Color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51" autoAdjust="0"/>
  </p:normalViewPr>
  <p:slideViewPr>
    <p:cSldViewPr snapToGrid="0">
      <p:cViewPr varScale="1">
        <p:scale>
          <a:sx n="107" d="100"/>
          <a:sy n="107" d="100"/>
        </p:scale>
        <p:origin x="-1650" y="-84"/>
      </p:cViewPr>
      <p:guideLst>
        <p:guide orient="horz" pos="1200"/>
        <p:guide orient="horz" pos="244"/>
        <p:guide orient="horz" pos="432"/>
        <p:guide orient="horz" pos="3570"/>
        <p:guide pos="2709"/>
        <p:guide pos="233"/>
        <p:guide pos="402"/>
        <p:guide pos="5677"/>
        <p:guide pos="53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7.xml"/><Relationship Id="rId39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slide" Target="slides/slide23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1.xml"/><Relationship Id="rId29" Type="http://schemas.openxmlformats.org/officeDocument/2006/relationships/slide" Target="slides/slide10.xml"/><Relationship Id="rId41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slide" Target="slides/slide21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2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molto positivo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0.24</c:v>
                </c:pt>
                <c:pt idx="1">
                  <c:v>0.24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abbastanza positivo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0.38</c:v>
                </c:pt>
                <c:pt idx="1">
                  <c:v>0.44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(non sa)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abbastanza negativo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0.25</c:v>
                </c:pt>
                <c:pt idx="1">
                  <c:v>0.21</c:v>
                </c:pt>
              </c:numCache>
            </c:numRef>
          </c:val>
        </c:ser>
        <c:ser>
          <c:idx val="4"/>
          <c:order val="4"/>
          <c:tx>
            <c:strRef>
              <c:f>Foglio1!$A$6</c:f>
              <c:strCache>
                <c:ptCount val="1"/>
                <c:pt idx="0">
                  <c:v>molto negativo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Foglio1!$B$6:$C$6</c:f>
              <c:numCache>
                <c:formatCode>0%</c:formatCode>
                <c:ptCount val="2"/>
                <c:pt idx="0">
                  <c:v>0.13</c:v>
                </c:pt>
                <c:pt idx="1">
                  <c:v>0.11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38234112"/>
        <c:axId val="138252288"/>
      </c:barChart>
      <c:catAx>
        <c:axId val="13823411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138252288"/>
        <c:crosses val="autoZero"/>
        <c:auto val="1"/>
        <c:lblAlgn val="ctr"/>
        <c:lblOffset val="100"/>
        <c:noMultiLvlLbl val="0"/>
      </c:catAx>
      <c:valAx>
        <c:axId val="138252288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1382341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migliorata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7.0000000000000007E-2</c:v>
                </c:pt>
                <c:pt idx="1">
                  <c:v>7.0000000000000007E-2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uguale positiva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0.17</c:v>
                </c:pt>
                <c:pt idx="1">
                  <c:v>0.17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(non sa)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0.02</c:v>
                </c:pt>
                <c:pt idx="1">
                  <c:v>0.01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uguale negativa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0.13</c:v>
                </c:pt>
                <c:pt idx="1">
                  <c:v>0.12</c:v>
                </c:pt>
              </c:numCache>
            </c:numRef>
          </c:val>
        </c:ser>
        <c:ser>
          <c:idx val="4"/>
          <c:order val="4"/>
          <c:tx>
            <c:strRef>
              <c:f>Foglio1!$A$6</c:f>
              <c:strCache>
                <c:ptCount val="1"/>
                <c:pt idx="0">
                  <c:v>peggiorata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Foglio1!$B$6:$C$6</c:f>
              <c:numCache>
                <c:formatCode>0%</c:formatCode>
                <c:ptCount val="2"/>
                <c:pt idx="0">
                  <c:v>0.61</c:v>
                </c:pt>
                <c:pt idx="1">
                  <c:v>0.63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581440"/>
        <c:axId val="23582976"/>
      </c:barChart>
      <c:catAx>
        <c:axId val="2358144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582976"/>
        <c:crosses val="autoZero"/>
        <c:auto val="1"/>
        <c:lblAlgn val="ctr"/>
        <c:lblOffset val="100"/>
        <c:noMultiLvlLbl val="0"/>
      </c:catAx>
      <c:valAx>
        <c:axId val="23582976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358144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migliorerà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0.31</c:v>
                </c:pt>
                <c:pt idx="1">
                  <c:v>0.34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uguale positiva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0.15</c:v>
                </c:pt>
                <c:pt idx="1">
                  <c:v>0.13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(non sa)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0.11</c:v>
                </c:pt>
                <c:pt idx="1">
                  <c:v>0.06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uguale negativa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0.16</c:v>
                </c:pt>
                <c:pt idx="1">
                  <c:v>0.18</c:v>
                </c:pt>
              </c:numCache>
            </c:numRef>
          </c:val>
        </c:ser>
        <c:ser>
          <c:idx val="4"/>
          <c:order val="4"/>
          <c:tx>
            <c:strRef>
              <c:f>Foglio1!$A$6</c:f>
              <c:strCache>
                <c:ptCount val="1"/>
                <c:pt idx="0">
                  <c:v>peggiorerà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Foglio1!$B$6:$C$6</c:f>
              <c:numCache>
                <c:formatCode>0%</c:formatCode>
                <c:ptCount val="2"/>
                <c:pt idx="0">
                  <c:v>0.27</c:v>
                </c:pt>
                <c:pt idx="1">
                  <c:v>0.28999999999999998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312256"/>
        <c:axId val="23313792"/>
      </c:barChart>
      <c:catAx>
        <c:axId val="2331225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313792"/>
        <c:crosses val="autoZero"/>
        <c:auto val="1"/>
        <c:lblAlgn val="ctr"/>
        <c:lblOffset val="100"/>
        <c:noMultiLvlLbl val="0"/>
      </c:catAx>
      <c:valAx>
        <c:axId val="23313792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331225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il peggio è già passato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0.17</c:v>
                </c:pt>
                <c:pt idx="1">
                  <c:v>0.14000000000000001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siamo ora all’apice della crisi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0.32</c:v>
                </c:pt>
                <c:pt idx="1">
                  <c:v>0.36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il peggio deve ancora arrivare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 algn="ctr">
                  <a:defRPr lang="it-IT" sz="1400" b="1" i="0" u="none" strike="noStrike" kern="1200" baseline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0.45</c:v>
                </c:pt>
                <c:pt idx="1">
                  <c:v>0.47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(non sa)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0.06</c:v>
                </c:pt>
                <c:pt idx="1">
                  <c:v>0.03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365120"/>
        <c:axId val="23366656"/>
      </c:barChart>
      <c:catAx>
        <c:axId val="2336512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366656"/>
        <c:crosses val="autoZero"/>
        <c:auto val="1"/>
        <c:lblAlgn val="ctr"/>
        <c:lblOffset val="100"/>
        <c:noMultiLvlLbl val="0"/>
      </c:catAx>
      <c:valAx>
        <c:axId val="23366656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336512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molta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0.38</c:v>
                </c:pt>
                <c:pt idx="1">
                  <c:v>0.27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abbastanza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0.35</c:v>
                </c:pt>
                <c:pt idx="1">
                  <c:v>0.32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(non sa, non indica)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0.01</c:v>
                </c:pt>
                <c:pt idx="1">
                  <c:v>0.01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poca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0.13</c:v>
                </c:pt>
                <c:pt idx="1">
                  <c:v>0.2</c:v>
                </c:pt>
              </c:numCache>
            </c:numRef>
          </c:val>
        </c:ser>
        <c:ser>
          <c:idx val="4"/>
          <c:order val="4"/>
          <c:tx>
            <c:strRef>
              <c:f>Foglio1!$A$6</c:f>
              <c:strCache>
                <c:ptCount val="1"/>
                <c:pt idx="0">
                  <c:v>nessuna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Foglio1!$B$6:$C$6</c:f>
              <c:numCache>
                <c:formatCode>0%</c:formatCode>
                <c:ptCount val="2"/>
                <c:pt idx="0">
                  <c:v>0.13</c:v>
                </c:pt>
                <c:pt idx="1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389312"/>
        <c:axId val="23390848"/>
      </c:barChart>
      <c:catAx>
        <c:axId val="2338931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390848"/>
        <c:crosses val="autoZero"/>
        <c:auto val="1"/>
        <c:lblAlgn val="ctr"/>
        <c:lblOffset val="100"/>
        <c:noMultiLvlLbl val="0"/>
      </c:catAx>
      <c:valAx>
        <c:axId val="23390848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33893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un fallimento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0.11</c:v>
                </c:pt>
                <c:pt idx="1">
                  <c:v>0.09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un Governo simile ai precedenti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0.2</c:v>
                </c:pt>
                <c:pt idx="1">
                  <c:v>0.37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una svolta per il paese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 algn="ctr">
                  <a:defRPr lang="it-IT" sz="1400" b="1" i="0" u="none" strike="noStrike" kern="1200" baseline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0.65</c:v>
                </c:pt>
                <c:pt idx="1">
                  <c:v>0.5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(non sa, non indica)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0.04</c:v>
                </c:pt>
                <c:pt idx="1">
                  <c:v>4.0000000000000008E-2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3442560"/>
        <c:axId val="23444096"/>
      </c:barChart>
      <c:catAx>
        <c:axId val="2344256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444096"/>
        <c:crosses val="autoZero"/>
        <c:auto val="1"/>
        <c:lblAlgn val="ctr"/>
        <c:lblOffset val="100"/>
        <c:noMultiLvlLbl val="0"/>
      </c:catAx>
      <c:valAx>
        <c:axId val="23444096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344256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1572716852666943"/>
          <c:y val="0.17914452484261548"/>
          <c:w val="0.68427283147333062"/>
          <c:h val="0.793392798448722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Pensionati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0">
                    <a:solidFill>
                      <a:schemeClr val="tx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Foglio1!$A$2:$A$4</c:f>
              <c:strCache>
                <c:ptCount val="3"/>
                <c:pt idx="0">
                  <c:v>rilancera' il lavoro e la crescita </c:v>
                </c:pt>
                <c:pt idx="1">
                  <c:v>riuscira' ad abbassare le tasse o quanto meno non alzarle </c:v>
                </c:pt>
                <c:pt idx="2">
                  <c:v>ridurra' la spesa pubblica </c:v>
                </c:pt>
              </c:strCache>
            </c:strRef>
          </c:cat>
          <c:val>
            <c:numRef>
              <c:f>Foglio1!$B$2:$B$4</c:f>
              <c:numCache>
                <c:formatCode>0%</c:formatCode>
                <c:ptCount val="3"/>
                <c:pt idx="0">
                  <c:v>0.72</c:v>
                </c:pt>
                <c:pt idx="1">
                  <c:v>0.67</c:v>
                </c:pt>
                <c:pt idx="2">
                  <c:v>0.59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Totale Italia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0">
                    <a:solidFill>
                      <a:schemeClr val="tx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Foglio1!$A$2:$A$4</c:f>
              <c:strCache>
                <c:ptCount val="3"/>
                <c:pt idx="0">
                  <c:v>rilancera' il lavoro e la crescita </c:v>
                </c:pt>
                <c:pt idx="1">
                  <c:v>riuscira' ad abbassare le tasse o quanto meno non alzarle </c:v>
                </c:pt>
                <c:pt idx="2">
                  <c:v>ridurra' la spesa pubblica </c:v>
                </c:pt>
              </c:strCache>
            </c:strRef>
          </c:cat>
          <c:val>
            <c:numRef>
              <c:f>Foglio1!$C$2:$C$4</c:f>
              <c:numCache>
                <c:formatCode>0%</c:formatCode>
                <c:ptCount val="3"/>
                <c:pt idx="0">
                  <c:v>0.65</c:v>
                </c:pt>
                <c:pt idx="1">
                  <c:v>0.61</c:v>
                </c:pt>
                <c:pt idx="2">
                  <c:v>0.55000000000000004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23498752"/>
        <c:axId val="23500288"/>
      </c:barChart>
      <c:catAx>
        <c:axId val="23498752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3500288"/>
        <c:crosses val="autoZero"/>
        <c:auto val="1"/>
        <c:lblAlgn val="ctr"/>
        <c:lblOffset val="100"/>
        <c:noMultiLvlLbl val="0"/>
      </c:catAx>
      <c:valAx>
        <c:axId val="23500288"/>
        <c:scaling>
          <c:orientation val="minMax"/>
        </c:scaling>
        <c:delete val="1"/>
        <c:axPos val="t"/>
        <c:majorGridlines/>
        <c:numFmt formatCode="0%" sourceLinked="1"/>
        <c:majorTickMark val="out"/>
        <c:minorTickMark val="none"/>
        <c:tickLblPos val="nextTo"/>
        <c:crossAx val="234987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7277765833545472"/>
          <c:y val="9.9864278940589406E-3"/>
          <c:w val="0.82722234166454534"/>
          <c:h val="0.11859866040326297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014363855316802"/>
          <c:y val="0.17914452484261548"/>
          <c:w val="0.79985636144683192"/>
          <c:h val="0.793392798448722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Foglio1!$A$2</c:f>
              <c:strCache>
                <c:ptCount val="1"/>
                <c:pt idx="0">
                  <c:v>sicuramente si'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Foglio1!$B$2:$C$2</c:f>
              <c:numCache>
                <c:formatCode>0%</c:formatCode>
                <c:ptCount val="2"/>
                <c:pt idx="0">
                  <c:v>0.1</c:v>
                </c:pt>
                <c:pt idx="1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Foglio1!$A$3</c:f>
              <c:strCache>
                <c:ptCount val="1"/>
                <c:pt idx="0">
                  <c:v>probabilmente si'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Foglio1!$B$3:$C$3</c:f>
              <c:numCache>
                <c:formatCode>0%</c:formatCode>
                <c:ptCount val="2"/>
                <c:pt idx="0">
                  <c:v>0.61</c:v>
                </c:pt>
                <c:pt idx="1">
                  <c:v>0.57999999999999996</c:v>
                </c:pt>
              </c:numCache>
            </c:numRef>
          </c:val>
        </c:ser>
        <c:ser>
          <c:idx val="2"/>
          <c:order val="2"/>
          <c:tx>
            <c:strRef>
              <c:f>Foglio1!$A$4</c:f>
              <c:strCache>
                <c:ptCount val="1"/>
                <c:pt idx="0">
                  <c:v>(non sa, non indica)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 algn="ctr">
                  <a:defRPr lang="it-IT" sz="1400" b="1" i="0" u="none" strike="noStrike" kern="1200" baseline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Foglio1!$B$4:$C$4</c:f>
              <c:numCache>
                <c:formatCode>0%</c:formatCode>
                <c:ptCount val="2"/>
                <c:pt idx="0">
                  <c:v>0.06</c:v>
                </c:pt>
                <c:pt idx="1">
                  <c:v>0.06</c:v>
                </c:pt>
              </c:numCache>
            </c:numRef>
          </c:val>
        </c:ser>
        <c:ser>
          <c:idx val="3"/>
          <c:order val="3"/>
          <c:tx>
            <c:strRef>
              <c:f>Foglio1!$A$5</c:f>
              <c:strCache>
                <c:ptCount val="1"/>
                <c:pt idx="0">
                  <c:v>probabilmente no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Foglio1!$B$5:$C$5</c:f>
              <c:numCache>
                <c:formatCode>0%</c:formatCode>
                <c:ptCount val="2"/>
                <c:pt idx="0">
                  <c:v>0.15</c:v>
                </c:pt>
                <c:pt idx="1">
                  <c:v>0.19</c:v>
                </c:pt>
              </c:numCache>
            </c:numRef>
          </c:val>
        </c:ser>
        <c:ser>
          <c:idx val="4"/>
          <c:order val="4"/>
          <c:tx>
            <c:strRef>
              <c:f>Foglio1!$A$6</c:f>
              <c:strCache>
                <c:ptCount val="1"/>
                <c:pt idx="0">
                  <c:v>sicuramente no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Foglio1!$B$1:$C$1</c:f>
              <c:strCache>
                <c:ptCount val="2"/>
                <c:pt idx="0">
                  <c:v>Pensionati</c:v>
                </c:pt>
                <c:pt idx="1">
                  <c:v>Totale Italia</c:v>
                </c:pt>
              </c:strCache>
            </c:strRef>
          </c:cat>
          <c:val>
            <c:numRef>
              <c:f>Foglio1!$B$6:$C$6</c:f>
              <c:numCache>
                <c:formatCode>0%</c:formatCode>
                <c:ptCount val="2"/>
                <c:pt idx="0">
                  <c:v>0.08</c:v>
                </c:pt>
                <c:pt idx="1">
                  <c:v>0.09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24425600"/>
        <c:axId val="24427136"/>
      </c:barChart>
      <c:catAx>
        <c:axId val="2442560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it-IT"/>
          </a:p>
        </c:txPr>
        <c:crossAx val="24427136"/>
        <c:crosses val="autoZero"/>
        <c:auto val="1"/>
        <c:lblAlgn val="ctr"/>
        <c:lblOffset val="100"/>
        <c:noMultiLvlLbl val="0"/>
      </c:catAx>
      <c:valAx>
        <c:axId val="24427136"/>
        <c:scaling>
          <c:orientation val="minMax"/>
        </c:scaling>
        <c:delete val="1"/>
        <c:axPos val="b"/>
        <c:majorGridlines/>
        <c:numFmt formatCode="0%" sourceLinked="1"/>
        <c:majorTickMark val="out"/>
        <c:minorTickMark val="none"/>
        <c:tickLblPos val="nextTo"/>
        <c:crossAx val="2442560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3640914169039738E-2"/>
          <c:y val="9.9864278940589406E-3"/>
          <c:w val="0.96701984955543274"/>
          <c:h val="0.12275639563868318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271779601182916E-2"/>
          <c:y val="5.1100965334698802E-2"/>
          <c:w val="0.60381211925918965"/>
          <c:h val="0.92344548712030661"/>
        </c:manualLayout>
      </c:layout>
      <c:pie3D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Colonna1</c:v>
                </c:pt>
              </c:strCache>
            </c:strRef>
          </c:tx>
          <c:explosion val="25"/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C00000"/>
              </a:solidFill>
            </c:spPr>
          </c:dPt>
          <c:dPt>
            <c:idx val="3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dLbl>
              <c:idx val="1"/>
              <c:layout>
                <c:manualLayout>
                  <c:x val="-0.15309213370717586"/>
                  <c:y val="0.151701222616669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7405194067016369E-2"/>
                  <c:y val="-0.106743296274347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197639781008745E-2"/>
                  <c:y val="7.2609343154596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Foglio1!$A$2:$A$5</c:f>
              <c:strCache>
                <c:ptCount val="4"/>
                <c:pt idx="0">
                  <c:v>stiamo realmente uscendo dalla crisi in modo definitivo</c:v>
                </c:pt>
                <c:pt idx="1">
                  <c:v>è un segnale che fa ben sperare ma la strada per uscire dalla crisi è ancora lunga</c:v>
                </c:pt>
                <c:pt idx="2">
                  <c:v>è un segnale che non significa niente, la crisi è ancora molto pesante e non si vede l’uscita</c:v>
                </c:pt>
                <c:pt idx="3">
                  <c:v>(non sa, non indica)</c:v>
                </c:pt>
              </c:strCache>
            </c:strRef>
          </c:cat>
          <c:val>
            <c:numRef>
              <c:f>Foglio1!$B$2:$B$5</c:f>
              <c:numCache>
                <c:formatCode>0%</c:formatCode>
                <c:ptCount val="4"/>
                <c:pt idx="0">
                  <c:v>0.04</c:v>
                </c:pt>
                <c:pt idx="1">
                  <c:v>0.55000000000000004</c:v>
                </c:pt>
                <c:pt idx="2">
                  <c:v>0.35</c:v>
                </c:pt>
                <c:pt idx="3">
                  <c:v>0.06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5146600381121489"/>
          <c:y val="4.9684635491403846E-2"/>
          <c:w val="0.33840019139858074"/>
          <c:h val="0.90348021771807996"/>
        </c:manualLayout>
      </c:layout>
      <c:overlay val="0"/>
      <c:txPr>
        <a:bodyPr/>
        <a:lstStyle/>
        <a:p>
          <a:pPr>
            <a:defRPr sz="14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0.12119580743822696"/>
          <c:w val="0.59259073736450529"/>
          <c:h val="0.859227439166290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le condizioni del nostro paese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Foglio1!$A$2:$A$10</c:f>
              <c:strCache>
                <c:ptCount val="9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  <c:pt idx="8">
                  <c:v>Non sa, non indica</c:v>
                </c:pt>
              </c:strCache>
            </c:strRef>
          </c:cat>
          <c:val>
            <c:numRef>
              <c:f>Foglio1!$B$2:$B$10</c:f>
              <c:numCache>
                <c:formatCode>0%</c:formatCode>
                <c:ptCount val="9"/>
                <c:pt idx="0">
                  <c:v>0.09</c:v>
                </c:pt>
                <c:pt idx="1">
                  <c:v>0.44</c:v>
                </c:pt>
                <c:pt idx="2">
                  <c:v>0.14000000000000001</c:v>
                </c:pt>
                <c:pt idx="3">
                  <c:v>0.03</c:v>
                </c:pt>
                <c:pt idx="4">
                  <c:v>7.0000000000000007E-2</c:v>
                </c:pt>
                <c:pt idx="5">
                  <c:v>0.1</c:v>
                </c:pt>
                <c:pt idx="6">
                  <c:v>7.0000000000000007E-2</c:v>
                </c:pt>
                <c:pt idx="7">
                  <c:v>0.01</c:v>
                </c:pt>
                <c:pt idx="8">
                  <c:v>0.05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la sua vita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Foglio1!$A$2:$A$10</c:f>
              <c:strCache>
                <c:ptCount val="9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  <c:pt idx="8">
                  <c:v>Non sa, non indica</c:v>
                </c:pt>
              </c:strCache>
            </c:strRef>
          </c:cat>
          <c:val>
            <c:numRef>
              <c:f>Foglio1!$C$2:$C$10</c:f>
              <c:numCache>
                <c:formatCode>0%</c:formatCode>
                <c:ptCount val="9"/>
                <c:pt idx="0">
                  <c:v>0.32</c:v>
                </c:pt>
                <c:pt idx="1">
                  <c:v>0.16</c:v>
                </c:pt>
                <c:pt idx="2">
                  <c:v>0.14000000000000001</c:v>
                </c:pt>
                <c:pt idx="3">
                  <c:v>0.1</c:v>
                </c:pt>
                <c:pt idx="4">
                  <c:v>7.0000000000000007E-2</c:v>
                </c:pt>
                <c:pt idx="5">
                  <c:v>0.06</c:v>
                </c:pt>
                <c:pt idx="6">
                  <c:v>0.04</c:v>
                </c:pt>
                <c:pt idx="7">
                  <c:v>0.02</c:v>
                </c:pt>
                <c:pt idx="8">
                  <c:v>0.09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la vita dei suoi cari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Foglio1!$A$2:$A$10</c:f>
              <c:strCache>
                <c:ptCount val="9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  <c:pt idx="8">
                  <c:v>Non sa, non indica</c:v>
                </c:pt>
              </c:strCache>
            </c:strRef>
          </c:cat>
          <c:val>
            <c:numRef>
              <c:f>Foglio1!$D$2:$D$10</c:f>
              <c:numCache>
                <c:formatCode>0%</c:formatCode>
                <c:ptCount val="9"/>
                <c:pt idx="0">
                  <c:v>0.04</c:v>
                </c:pt>
                <c:pt idx="1">
                  <c:v>0.5</c:v>
                </c:pt>
                <c:pt idx="2">
                  <c:v>0.08</c:v>
                </c:pt>
                <c:pt idx="3">
                  <c:v>0.05</c:v>
                </c:pt>
                <c:pt idx="4">
                  <c:v>0.1</c:v>
                </c:pt>
                <c:pt idx="5">
                  <c:v>0.05</c:v>
                </c:pt>
                <c:pt idx="6">
                  <c:v>0.04</c:v>
                </c:pt>
                <c:pt idx="7">
                  <c:v>0.02</c:v>
                </c:pt>
                <c:pt idx="8">
                  <c:v>0.12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21556608"/>
        <c:axId val="24773760"/>
      </c:barChart>
      <c:catAx>
        <c:axId val="21556608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24773760"/>
        <c:crosses val="autoZero"/>
        <c:auto val="1"/>
        <c:lblAlgn val="ctr"/>
        <c:lblOffset val="100"/>
        <c:noMultiLvlLbl val="0"/>
      </c:catAx>
      <c:valAx>
        <c:axId val="24773760"/>
        <c:scaling>
          <c:orientation val="minMax"/>
          <c:max val="0.55000000000000004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21556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9.312986156748927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8.9802092467026889E-2"/>
          <c:w val="0.59259073736450529"/>
          <c:h val="0.8906211541374903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0.44</c:v>
                </c:pt>
                <c:pt idx="1">
                  <c:v>0.14000000000000001</c:v>
                </c:pt>
                <c:pt idx="2">
                  <c:v>0.1</c:v>
                </c:pt>
                <c:pt idx="3">
                  <c:v>0.09</c:v>
                </c:pt>
                <c:pt idx="4">
                  <c:v>7.0000000000000007E-2</c:v>
                </c:pt>
                <c:pt idx="5">
                  <c:v>7.0000000000000007E-2</c:v>
                </c:pt>
                <c:pt idx="6">
                  <c:v>0.03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0.46</c:v>
                </c:pt>
                <c:pt idx="1">
                  <c:v>7.0000000000000007E-2</c:v>
                </c:pt>
                <c:pt idx="2">
                  <c:v>0.13</c:v>
                </c:pt>
                <c:pt idx="3">
                  <c:v>0.05</c:v>
                </c:pt>
                <c:pt idx="4">
                  <c:v>7.0000000000000007E-2</c:v>
                </c:pt>
                <c:pt idx="5">
                  <c:v>0.09</c:v>
                </c:pt>
                <c:pt idx="6">
                  <c:v>0.05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0.42</c:v>
                </c:pt>
                <c:pt idx="1">
                  <c:v>0.17</c:v>
                </c:pt>
                <c:pt idx="2">
                  <c:v>0.12</c:v>
                </c:pt>
                <c:pt idx="3">
                  <c:v>0.14000000000000001</c:v>
                </c:pt>
                <c:pt idx="4">
                  <c:v>0.04</c:v>
                </c:pt>
                <c:pt idx="5">
                  <c:v>0.04</c:v>
                </c:pt>
                <c:pt idx="6">
                  <c:v>0.03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0.47</c:v>
                </c:pt>
                <c:pt idx="1">
                  <c:v>0.12</c:v>
                </c:pt>
                <c:pt idx="2">
                  <c:v>0.09</c:v>
                </c:pt>
                <c:pt idx="3">
                  <c:v>0.1</c:v>
                </c:pt>
                <c:pt idx="4">
                  <c:v>0.02</c:v>
                </c:pt>
                <c:pt idx="5">
                  <c:v>7.0000000000000007E-2</c:v>
                </c:pt>
                <c:pt idx="6">
                  <c:v>7.0000000000000007E-2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0.48</c:v>
                </c:pt>
                <c:pt idx="1">
                  <c:v>0.14000000000000001</c:v>
                </c:pt>
                <c:pt idx="2">
                  <c:v>0.04</c:v>
                </c:pt>
                <c:pt idx="3">
                  <c:v>0.09</c:v>
                </c:pt>
                <c:pt idx="4">
                  <c:v>0.13</c:v>
                </c:pt>
                <c:pt idx="5">
                  <c:v>0.05</c:v>
                </c:pt>
                <c:pt idx="6">
                  <c:v>0.02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La riduzione della burocrazia e la semplificazione</c:v>
                </c:pt>
                <c:pt idx="3">
                  <c:v>Il livello delle pensioni e il potere d’acquisto dei pensionati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0.44</c:v>
                </c:pt>
                <c:pt idx="1">
                  <c:v>0.14000000000000001</c:v>
                </c:pt>
                <c:pt idx="2">
                  <c:v>0.1</c:v>
                </c:pt>
                <c:pt idx="3">
                  <c:v>0.1</c:v>
                </c:pt>
                <c:pt idx="4">
                  <c:v>7.0000000000000007E-2</c:v>
                </c:pt>
                <c:pt idx="5">
                  <c:v>0.06</c:v>
                </c:pt>
                <c:pt idx="6">
                  <c:v>0.03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24888832"/>
        <c:axId val="24890368"/>
      </c:barChart>
      <c:catAx>
        <c:axId val="24888832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24890368"/>
        <c:crosses val="autoZero"/>
        <c:auto val="1"/>
        <c:lblAlgn val="ctr"/>
        <c:lblOffset val="100"/>
        <c:noMultiLvlLbl val="0"/>
      </c:catAx>
      <c:valAx>
        <c:axId val="24890368"/>
        <c:scaling>
          <c:orientation val="minMax"/>
          <c:max val="0.55000000000000004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248888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8.640263693080353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8.9802092467026889E-2"/>
          <c:w val="0.59259073736450529"/>
          <c:h val="0.8906211541374903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0.32</c:v>
                </c:pt>
                <c:pt idx="1">
                  <c:v>0.16</c:v>
                </c:pt>
                <c:pt idx="2">
                  <c:v>0.14000000000000001</c:v>
                </c:pt>
                <c:pt idx="3">
                  <c:v>0.1</c:v>
                </c:pt>
                <c:pt idx="4">
                  <c:v>7.0000000000000007E-2</c:v>
                </c:pt>
                <c:pt idx="5">
                  <c:v>0.06</c:v>
                </c:pt>
                <c:pt idx="6">
                  <c:v>0.04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0.31</c:v>
                </c:pt>
                <c:pt idx="1">
                  <c:v>0.14000000000000001</c:v>
                </c:pt>
                <c:pt idx="2">
                  <c:v>0.14000000000000001</c:v>
                </c:pt>
                <c:pt idx="3">
                  <c:v>0.1</c:v>
                </c:pt>
                <c:pt idx="4">
                  <c:v>0.05</c:v>
                </c:pt>
                <c:pt idx="5">
                  <c:v>0.08</c:v>
                </c:pt>
                <c:pt idx="6">
                  <c:v>0.08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0.33</c:v>
                </c:pt>
                <c:pt idx="1">
                  <c:v>0.13</c:v>
                </c:pt>
                <c:pt idx="2">
                  <c:v>0.17</c:v>
                </c:pt>
                <c:pt idx="3">
                  <c:v>0.04</c:v>
                </c:pt>
                <c:pt idx="4">
                  <c:v>0.06</c:v>
                </c:pt>
                <c:pt idx="5">
                  <c:v>0.06</c:v>
                </c:pt>
                <c:pt idx="6">
                  <c:v>0.06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0.38</c:v>
                </c:pt>
                <c:pt idx="1">
                  <c:v>0.15</c:v>
                </c:pt>
                <c:pt idx="2">
                  <c:v>0.14000000000000001</c:v>
                </c:pt>
                <c:pt idx="3">
                  <c:v>7.0000000000000007E-2</c:v>
                </c:pt>
                <c:pt idx="4">
                  <c:v>7.0000000000000007E-2</c:v>
                </c:pt>
                <c:pt idx="5">
                  <c:v>0.05</c:v>
                </c:pt>
                <c:pt idx="6">
                  <c:v>0.02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0.31</c:v>
                </c:pt>
                <c:pt idx="1">
                  <c:v>0.18</c:v>
                </c:pt>
                <c:pt idx="2">
                  <c:v>0.15</c:v>
                </c:pt>
                <c:pt idx="3">
                  <c:v>0.15</c:v>
                </c:pt>
                <c:pt idx="4">
                  <c:v>0.05</c:v>
                </c:pt>
                <c:pt idx="5">
                  <c:v>0.03</c:v>
                </c:pt>
                <c:pt idx="6">
                  <c:v>0.02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0.32</c:v>
                </c:pt>
                <c:pt idx="1">
                  <c:v>0.19</c:v>
                </c:pt>
                <c:pt idx="2">
                  <c:v>0.12</c:v>
                </c:pt>
                <c:pt idx="3">
                  <c:v>0.09</c:v>
                </c:pt>
                <c:pt idx="4">
                  <c:v>0.13</c:v>
                </c:pt>
                <c:pt idx="5">
                  <c:v>0.06</c:v>
                </c:pt>
                <c:pt idx="6">
                  <c:v>0.04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106314752"/>
        <c:axId val="106320640"/>
      </c:barChart>
      <c:catAx>
        <c:axId val="106314752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106320640"/>
        <c:crosses val="autoZero"/>
        <c:auto val="1"/>
        <c:lblAlgn val="ctr"/>
        <c:lblOffset val="100"/>
        <c:noMultiLvlLbl val="0"/>
      </c:catAx>
      <c:valAx>
        <c:axId val="106320640"/>
        <c:scaling>
          <c:orientation val="minMax"/>
          <c:max val="0.55000000000000004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063147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8.640263693080353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8.9802092467026889E-2"/>
          <c:w val="0.58140203390240075"/>
          <c:h val="0.8906211541374903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0.5</c:v>
                </c:pt>
                <c:pt idx="1">
                  <c:v>0.1</c:v>
                </c:pt>
                <c:pt idx="2">
                  <c:v>0.08</c:v>
                </c:pt>
                <c:pt idx="3">
                  <c:v>0.05</c:v>
                </c:pt>
                <c:pt idx="4">
                  <c:v>0.05</c:v>
                </c:pt>
                <c:pt idx="5">
                  <c:v>0.04</c:v>
                </c:pt>
                <c:pt idx="6">
                  <c:v>0.04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0.51</c:v>
                </c:pt>
                <c:pt idx="1">
                  <c:v>0.08</c:v>
                </c:pt>
                <c:pt idx="2">
                  <c:v>0.06</c:v>
                </c:pt>
                <c:pt idx="3">
                  <c:v>7.0000000000000007E-2</c:v>
                </c:pt>
                <c:pt idx="4">
                  <c:v>7.0000000000000007E-2</c:v>
                </c:pt>
                <c:pt idx="5">
                  <c:v>0.01</c:v>
                </c:pt>
                <c:pt idx="6">
                  <c:v>0.05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0.43</c:v>
                </c:pt>
                <c:pt idx="1">
                  <c:v>0.11</c:v>
                </c:pt>
                <c:pt idx="2">
                  <c:v>0.16</c:v>
                </c:pt>
                <c:pt idx="3">
                  <c:v>0.04</c:v>
                </c:pt>
                <c:pt idx="4">
                  <c:v>0.04</c:v>
                </c:pt>
                <c:pt idx="5">
                  <c:v>0.05</c:v>
                </c:pt>
                <c:pt idx="6">
                  <c:v>0.04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0.48</c:v>
                </c:pt>
                <c:pt idx="1">
                  <c:v>0.15</c:v>
                </c:pt>
                <c:pt idx="2">
                  <c:v>0.08</c:v>
                </c:pt>
                <c:pt idx="3">
                  <c:v>0.05</c:v>
                </c:pt>
                <c:pt idx="4">
                  <c:v>0.05</c:v>
                </c:pt>
                <c:pt idx="5">
                  <c:v>0.06</c:v>
                </c:pt>
                <c:pt idx="6">
                  <c:v>0.03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0.54</c:v>
                </c:pt>
                <c:pt idx="1">
                  <c:v>0.11</c:v>
                </c:pt>
                <c:pt idx="2">
                  <c:v>7.0000000000000007E-2</c:v>
                </c:pt>
                <c:pt idx="3">
                  <c:v>0.06</c:v>
                </c:pt>
                <c:pt idx="4">
                  <c:v>0.02</c:v>
                </c:pt>
                <c:pt idx="5">
                  <c:v>0.03</c:v>
                </c:pt>
                <c:pt idx="6">
                  <c:v>0.04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riduzione della burocrazia e la semplificazione</c:v>
                </c:pt>
                <c:pt idx="5">
                  <c:v>Il livello delle pensioni e il potere d’acquisto dei pensionati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0.52</c:v>
                </c:pt>
                <c:pt idx="1">
                  <c:v>0.09</c:v>
                </c:pt>
                <c:pt idx="2">
                  <c:v>0.05</c:v>
                </c:pt>
                <c:pt idx="3">
                  <c:v>0.05</c:v>
                </c:pt>
                <c:pt idx="4">
                  <c:v>0.04</c:v>
                </c:pt>
                <c:pt idx="5">
                  <c:v>0.06</c:v>
                </c:pt>
                <c:pt idx="6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23967232"/>
        <c:axId val="23968768"/>
      </c:barChart>
      <c:catAx>
        <c:axId val="23967232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23968768"/>
        <c:crosses val="autoZero"/>
        <c:auto val="1"/>
        <c:lblAlgn val="ctr"/>
        <c:lblOffset val="100"/>
        <c:noMultiLvlLbl val="0"/>
      </c:catAx>
      <c:valAx>
        <c:axId val="23968768"/>
        <c:scaling>
          <c:orientation val="minMax"/>
          <c:max val="0.55000000000000004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239672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8.640263693080353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0.12119580743822696"/>
          <c:w val="0.59259073736450529"/>
          <c:h val="0.859227439166290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le condizioni del nostro paese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Foglio1!$A$2:$A$9</c:f>
              <c:strCache>
                <c:ptCount val="8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</c:strCache>
            </c:strRef>
          </c:cat>
          <c:val>
            <c:numRef>
              <c:f>Foglio1!$B$2:$B$9</c:f>
              <c:numCache>
                <c:formatCode>0%</c:formatCode>
                <c:ptCount val="8"/>
                <c:pt idx="0">
                  <c:v>0.39</c:v>
                </c:pt>
                <c:pt idx="1">
                  <c:v>0.82</c:v>
                </c:pt>
                <c:pt idx="2">
                  <c:v>0.47</c:v>
                </c:pt>
                <c:pt idx="3">
                  <c:v>0.22</c:v>
                </c:pt>
                <c:pt idx="4">
                  <c:v>0.31</c:v>
                </c:pt>
                <c:pt idx="5">
                  <c:v>0.34</c:v>
                </c:pt>
                <c:pt idx="6">
                  <c:v>0.25</c:v>
                </c:pt>
                <c:pt idx="7">
                  <c:v>0.04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la sua vita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Foglio1!$A$2:$A$9</c:f>
              <c:strCache>
                <c:ptCount val="8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</c:strCache>
            </c:strRef>
          </c:cat>
          <c:val>
            <c:numRef>
              <c:f>Foglio1!$C$2:$C$9</c:f>
              <c:numCache>
                <c:formatCode>0%</c:formatCode>
                <c:ptCount val="8"/>
                <c:pt idx="0">
                  <c:v>0.62</c:v>
                </c:pt>
                <c:pt idx="1">
                  <c:v>0.48</c:v>
                </c:pt>
                <c:pt idx="2">
                  <c:v>0.43</c:v>
                </c:pt>
                <c:pt idx="3">
                  <c:v>0.36</c:v>
                </c:pt>
                <c:pt idx="4">
                  <c:v>0.3</c:v>
                </c:pt>
                <c:pt idx="5">
                  <c:v>0.3</c:v>
                </c:pt>
                <c:pt idx="6">
                  <c:v>0.21</c:v>
                </c:pt>
                <c:pt idx="7">
                  <c:v>0.04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la vita dei suoi cari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Foglio1!$A$2:$A$9</c:f>
              <c:strCache>
                <c:ptCount val="8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  <c:pt idx="7">
                  <c:v>Altro</c:v>
                </c:pt>
              </c:strCache>
            </c:strRef>
          </c:cat>
          <c:val>
            <c:numRef>
              <c:f>Foglio1!$D$2:$D$9</c:f>
              <c:numCache>
                <c:formatCode>0%</c:formatCode>
                <c:ptCount val="8"/>
                <c:pt idx="0">
                  <c:v>0.2</c:v>
                </c:pt>
                <c:pt idx="1">
                  <c:v>0.82</c:v>
                </c:pt>
                <c:pt idx="2">
                  <c:v>0.4</c:v>
                </c:pt>
                <c:pt idx="3">
                  <c:v>0.27</c:v>
                </c:pt>
                <c:pt idx="4">
                  <c:v>0.41</c:v>
                </c:pt>
                <c:pt idx="5">
                  <c:v>0.33</c:v>
                </c:pt>
                <c:pt idx="6">
                  <c:v>0.21</c:v>
                </c:pt>
                <c:pt idx="7">
                  <c:v>7.0000000000000007E-2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141247616"/>
        <c:axId val="141249152"/>
      </c:barChart>
      <c:catAx>
        <c:axId val="141247616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141249152"/>
        <c:crosses val="autoZero"/>
        <c:auto val="1"/>
        <c:lblAlgn val="ctr"/>
        <c:lblOffset val="100"/>
        <c:noMultiLvlLbl val="0"/>
      </c:catAx>
      <c:valAx>
        <c:axId val="14124915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412476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6.39785548085177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8.7559684254798334E-2"/>
          <c:w val="0.59259073736450529"/>
          <c:h val="0.892863562349718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0.82</c:v>
                </c:pt>
                <c:pt idx="1">
                  <c:v>0.47</c:v>
                </c:pt>
                <c:pt idx="2">
                  <c:v>0.39</c:v>
                </c:pt>
                <c:pt idx="3">
                  <c:v>0.34</c:v>
                </c:pt>
                <c:pt idx="4">
                  <c:v>0.31</c:v>
                </c:pt>
                <c:pt idx="5">
                  <c:v>0.25</c:v>
                </c:pt>
                <c:pt idx="6">
                  <c:v>0.22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0.79</c:v>
                </c:pt>
                <c:pt idx="1">
                  <c:v>0.5</c:v>
                </c:pt>
                <c:pt idx="2">
                  <c:v>0.38</c:v>
                </c:pt>
                <c:pt idx="3">
                  <c:v>0.42</c:v>
                </c:pt>
                <c:pt idx="4">
                  <c:v>0.28000000000000003</c:v>
                </c:pt>
                <c:pt idx="5">
                  <c:v>0.28999999999999998</c:v>
                </c:pt>
                <c:pt idx="6">
                  <c:v>0.18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0.87</c:v>
                </c:pt>
                <c:pt idx="1">
                  <c:v>0.34</c:v>
                </c:pt>
                <c:pt idx="2">
                  <c:v>0.32</c:v>
                </c:pt>
                <c:pt idx="3">
                  <c:v>0.4</c:v>
                </c:pt>
                <c:pt idx="4">
                  <c:v>0.3</c:v>
                </c:pt>
                <c:pt idx="5">
                  <c:v>0.28999999999999998</c:v>
                </c:pt>
                <c:pt idx="6">
                  <c:v>0.18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0.84</c:v>
                </c:pt>
                <c:pt idx="1">
                  <c:v>0.54</c:v>
                </c:pt>
                <c:pt idx="2">
                  <c:v>0.41</c:v>
                </c:pt>
                <c:pt idx="3">
                  <c:v>0.3</c:v>
                </c:pt>
                <c:pt idx="4">
                  <c:v>0.28000000000000003</c:v>
                </c:pt>
                <c:pt idx="5">
                  <c:v>0.23</c:v>
                </c:pt>
                <c:pt idx="6">
                  <c:v>0.23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0.8</c:v>
                </c:pt>
                <c:pt idx="1">
                  <c:v>0.51</c:v>
                </c:pt>
                <c:pt idx="2">
                  <c:v>0.39</c:v>
                </c:pt>
                <c:pt idx="3">
                  <c:v>0.33</c:v>
                </c:pt>
                <c:pt idx="4">
                  <c:v>0.23</c:v>
                </c:pt>
                <c:pt idx="5">
                  <c:v>0.27</c:v>
                </c:pt>
                <c:pt idx="6">
                  <c:v>0.32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pressione fiscale, il livello delle tasse</c:v>
                </c:pt>
                <c:pt idx="2">
                  <c:v>Il livello delle pensioni e il potere d’acquisto dei pensionati</c:v>
                </c:pt>
                <c:pt idx="3">
                  <c:v>La riduzione della burocrazia e la semplificazione</c:v>
                </c:pt>
                <c:pt idx="4">
                  <c:v>La crescita economica</c:v>
                </c:pt>
                <c:pt idx="5">
                  <c:v>Il controllo dei conti pubblici e la diminuzione del debito</c:v>
                </c:pt>
                <c:pt idx="6">
                  <c:v>La qualità e la quantità dei servizi sociali destinati alle fasce più deboli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0.82</c:v>
                </c:pt>
                <c:pt idx="1">
                  <c:v>0.39</c:v>
                </c:pt>
                <c:pt idx="2">
                  <c:v>0.4</c:v>
                </c:pt>
                <c:pt idx="3">
                  <c:v>0.26</c:v>
                </c:pt>
                <c:pt idx="4">
                  <c:v>0.44</c:v>
                </c:pt>
                <c:pt idx="5">
                  <c:v>0.19</c:v>
                </c:pt>
                <c:pt idx="6">
                  <c:v>0.19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141315072"/>
        <c:axId val="141345536"/>
      </c:barChart>
      <c:catAx>
        <c:axId val="141315072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141345536"/>
        <c:crosses val="autoZero"/>
        <c:auto val="1"/>
        <c:lblAlgn val="ctr"/>
        <c:lblOffset val="100"/>
        <c:noMultiLvlLbl val="0"/>
      </c:catAx>
      <c:valAx>
        <c:axId val="141345536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413150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8.640263693080353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8.7559684254798334E-2"/>
          <c:w val="0.59259073736450529"/>
          <c:h val="0.892863562349718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0.62</c:v>
                </c:pt>
                <c:pt idx="1">
                  <c:v>0.48</c:v>
                </c:pt>
                <c:pt idx="2">
                  <c:v>0.43</c:v>
                </c:pt>
                <c:pt idx="3">
                  <c:v>0.36</c:v>
                </c:pt>
                <c:pt idx="4">
                  <c:v>0.3</c:v>
                </c:pt>
                <c:pt idx="5">
                  <c:v>0.3</c:v>
                </c:pt>
                <c:pt idx="6">
                  <c:v>0.21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0.6</c:v>
                </c:pt>
                <c:pt idx="1">
                  <c:v>0.45</c:v>
                </c:pt>
                <c:pt idx="2">
                  <c:v>0.43</c:v>
                </c:pt>
                <c:pt idx="3">
                  <c:v>0.39</c:v>
                </c:pt>
                <c:pt idx="4">
                  <c:v>0.27</c:v>
                </c:pt>
                <c:pt idx="5">
                  <c:v>0.34</c:v>
                </c:pt>
                <c:pt idx="6">
                  <c:v>0.28000000000000003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0.56000000000000005</c:v>
                </c:pt>
                <c:pt idx="1">
                  <c:v>0.41</c:v>
                </c:pt>
                <c:pt idx="2">
                  <c:v>0.46</c:v>
                </c:pt>
                <c:pt idx="3">
                  <c:v>0.28999999999999998</c:v>
                </c:pt>
                <c:pt idx="4">
                  <c:v>0.26</c:v>
                </c:pt>
                <c:pt idx="5">
                  <c:v>0.39</c:v>
                </c:pt>
                <c:pt idx="6">
                  <c:v>0.18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0.68</c:v>
                </c:pt>
                <c:pt idx="1">
                  <c:v>0.57999999999999996</c:v>
                </c:pt>
                <c:pt idx="2">
                  <c:v>0.46</c:v>
                </c:pt>
                <c:pt idx="3">
                  <c:v>0.3</c:v>
                </c:pt>
                <c:pt idx="4">
                  <c:v>0.27</c:v>
                </c:pt>
                <c:pt idx="5">
                  <c:v>0.34</c:v>
                </c:pt>
                <c:pt idx="6">
                  <c:v>0.13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0.61</c:v>
                </c:pt>
                <c:pt idx="1">
                  <c:v>0.48</c:v>
                </c:pt>
                <c:pt idx="2">
                  <c:v>0.43</c:v>
                </c:pt>
                <c:pt idx="3">
                  <c:v>0.5</c:v>
                </c:pt>
                <c:pt idx="4">
                  <c:v>0.25</c:v>
                </c:pt>
                <c:pt idx="5">
                  <c:v>0.23</c:v>
                </c:pt>
                <c:pt idx="6">
                  <c:v>0.24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Il livello delle pensioni e il potere d’acquisto dei pensionati</c:v>
                </c:pt>
                <c:pt idx="1">
                  <c:v>L’occupazione, in particolare giovanile</c:v>
                </c:pt>
                <c:pt idx="2">
                  <c:v>La pressione fiscale, il livello delle tasse</c:v>
                </c:pt>
                <c:pt idx="3">
                  <c:v>La qualità e la quantità dei servizi sociali destinati alle fasce più deboli</c:v>
                </c:pt>
                <c:pt idx="4">
                  <c:v>La crescita economica</c:v>
                </c:pt>
                <c:pt idx="5">
                  <c:v>La riduzione della burocrazia e la semplificazione</c:v>
                </c:pt>
                <c:pt idx="6">
                  <c:v>Il controllo dei conti pubblici e la diminuzione del debito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0.63</c:v>
                </c:pt>
                <c:pt idx="1">
                  <c:v>0.47</c:v>
                </c:pt>
                <c:pt idx="2">
                  <c:v>0.38</c:v>
                </c:pt>
                <c:pt idx="3">
                  <c:v>0.27</c:v>
                </c:pt>
                <c:pt idx="4">
                  <c:v>0.44</c:v>
                </c:pt>
                <c:pt idx="5">
                  <c:v>0.25</c:v>
                </c:pt>
                <c:pt idx="6">
                  <c:v>0.17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142830208"/>
        <c:axId val="142836096"/>
      </c:barChart>
      <c:catAx>
        <c:axId val="142830208"/>
        <c:scaling>
          <c:orientation val="maxMin"/>
        </c:scaling>
        <c:delete val="0"/>
        <c:axPos val="l"/>
        <c:majorGridlines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142836096"/>
        <c:crosses val="autoZero"/>
        <c:auto val="1"/>
        <c:lblAlgn val="ctr"/>
        <c:lblOffset val="100"/>
        <c:noMultiLvlLbl val="0"/>
      </c:catAx>
      <c:valAx>
        <c:axId val="142836096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428302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1"/>
          <c:h val="8.640263693080353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339569472786784"/>
          <c:y val="0.12119580743822697"/>
          <c:w val="0.59259073736450529"/>
          <c:h val="0.859227439166290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0.82</c:v>
                </c:pt>
                <c:pt idx="1">
                  <c:v>0.41</c:v>
                </c:pt>
                <c:pt idx="2">
                  <c:v>0.4</c:v>
                </c:pt>
                <c:pt idx="3">
                  <c:v>0.33</c:v>
                </c:pt>
                <c:pt idx="4">
                  <c:v>0.27</c:v>
                </c:pt>
                <c:pt idx="5">
                  <c:v>0.21</c:v>
                </c:pt>
                <c:pt idx="6">
                  <c:v>0.2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Nord Ovest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Foglio1!$C$2:$C$8</c:f>
              <c:numCache>
                <c:formatCode>0%</c:formatCode>
                <c:ptCount val="7"/>
                <c:pt idx="0">
                  <c:v>0.83</c:v>
                </c:pt>
                <c:pt idx="1">
                  <c:v>0.34</c:v>
                </c:pt>
                <c:pt idx="2">
                  <c:v>0.41</c:v>
                </c:pt>
                <c:pt idx="3">
                  <c:v>0.39</c:v>
                </c:pt>
                <c:pt idx="4">
                  <c:v>0.28999999999999998</c:v>
                </c:pt>
                <c:pt idx="5">
                  <c:v>0.28000000000000003</c:v>
                </c:pt>
                <c:pt idx="6">
                  <c:v>0.1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rgbClr val="C94212"/>
            </a:solidFill>
          </c:spPr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Foglio1!$D$2:$D$8</c:f>
              <c:numCache>
                <c:formatCode>0%</c:formatCode>
                <c:ptCount val="7"/>
                <c:pt idx="0">
                  <c:v>0.85</c:v>
                </c:pt>
                <c:pt idx="1">
                  <c:v>0.41</c:v>
                </c:pt>
                <c:pt idx="2">
                  <c:v>0.33</c:v>
                </c:pt>
                <c:pt idx="3">
                  <c:v>0.33</c:v>
                </c:pt>
                <c:pt idx="4">
                  <c:v>0.27</c:v>
                </c:pt>
                <c:pt idx="5">
                  <c:v>0.2</c:v>
                </c:pt>
                <c:pt idx="6">
                  <c:v>0.22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Centro Nord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Foglio1!$E$2:$E$8</c:f>
              <c:numCache>
                <c:formatCode>0%</c:formatCode>
                <c:ptCount val="7"/>
                <c:pt idx="0">
                  <c:v>0.77</c:v>
                </c:pt>
                <c:pt idx="1">
                  <c:v>0.46</c:v>
                </c:pt>
                <c:pt idx="2">
                  <c:v>0.46</c:v>
                </c:pt>
                <c:pt idx="3">
                  <c:v>0.28000000000000003</c:v>
                </c:pt>
                <c:pt idx="4">
                  <c:v>0.25</c:v>
                </c:pt>
                <c:pt idx="5">
                  <c:v>0.13</c:v>
                </c:pt>
                <c:pt idx="6">
                  <c:v>0.27</c:v>
                </c:pt>
              </c:numCache>
            </c:numRef>
          </c:val>
        </c:ser>
        <c:ser>
          <c:idx val="4"/>
          <c:order val="4"/>
          <c:tx>
            <c:strRef>
              <c:f>Foglio1!$F$1</c:f>
              <c:strCache>
                <c:ptCount val="1"/>
                <c:pt idx="0">
                  <c:v>Centro Sud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Foglio1!$F$2:$F$8</c:f>
              <c:numCache>
                <c:formatCode>0%</c:formatCode>
                <c:ptCount val="7"/>
                <c:pt idx="0">
                  <c:v>0.81</c:v>
                </c:pt>
                <c:pt idx="1">
                  <c:v>0.41</c:v>
                </c:pt>
                <c:pt idx="2">
                  <c:v>0.4</c:v>
                </c:pt>
                <c:pt idx="3">
                  <c:v>0.37</c:v>
                </c:pt>
                <c:pt idx="4">
                  <c:v>0.26</c:v>
                </c:pt>
                <c:pt idx="5">
                  <c:v>0.25</c:v>
                </c:pt>
                <c:pt idx="6">
                  <c:v>0.18</c:v>
                </c:pt>
              </c:numCache>
            </c:numRef>
          </c:val>
        </c:ser>
        <c:ser>
          <c:idx val="5"/>
          <c:order val="5"/>
          <c:tx>
            <c:strRef>
              <c:f>Foglio1!$G$1</c:f>
              <c:strCache>
                <c:ptCount val="1"/>
                <c:pt idx="0">
                  <c:v>Sud e Isole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Foglio1!$A$2:$A$8</c:f>
              <c:strCache>
                <c:ptCount val="7"/>
                <c:pt idx="0">
                  <c:v>L’occupazione, in particolare giovanile</c:v>
                </c:pt>
                <c:pt idx="1">
                  <c:v>La crescita economica</c:v>
                </c:pt>
                <c:pt idx="2">
                  <c:v>La pressione fiscale, il livello delle tasse</c:v>
                </c:pt>
                <c:pt idx="3">
                  <c:v>La riduzione della burocrazia e la semplificazione</c:v>
                </c:pt>
                <c:pt idx="4">
                  <c:v>La qualità e la quantità dei servizi sociali destinati alle fasce più deboli</c:v>
                </c:pt>
                <c:pt idx="5">
                  <c:v>Il controllo dei conti pubblici e la diminuzione del debito</c:v>
                </c:pt>
                <c:pt idx="6">
                  <c:v>Il livello delle pensioni e il potere d’acquisto dei pensionati</c:v>
                </c:pt>
              </c:strCache>
            </c:strRef>
          </c:cat>
          <c:val>
            <c:numRef>
              <c:f>Foglio1!$G$2:$G$8</c:f>
              <c:numCache>
                <c:formatCode>0%</c:formatCode>
                <c:ptCount val="7"/>
                <c:pt idx="0">
                  <c:v>0.87</c:v>
                </c:pt>
                <c:pt idx="1">
                  <c:v>0.44</c:v>
                </c:pt>
                <c:pt idx="2">
                  <c:v>0.38</c:v>
                </c:pt>
                <c:pt idx="3">
                  <c:v>0.27</c:v>
                </c:pt>
                <c:pt idx="4">
                  <c:v>0.27</c:v>
                </c:pt>
                <c:pt idx="5">
                  <c:v>0.17</c:v>
                </c:pt>
                <c:pt idx="6">
                  <c:v>0.27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axId val="140996608"/>
        <c:axId val="140998144"/>
      </c:barChart>
      <c:catAx>
        <c:axId val="140996608"/>
        <c:scaling>
          <c:orientation val="maxMin"/>
        </c:scaling>
        <c:delete val="0"/>
        <c:axPos val="l"/>
        <c:majorGridlines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it-IT"/>
          </a:p>
        </c:txPr>
        <c:crossAx val="140998144"/>
        <c:crosses val="autoZero"/>
        <c:auto val="1"/>
        <c:lblAlgn val="ctr"/>
        <c:lblOffset val="100"/>
        <c:noMultiLvlLbl val="0"/>
      </c:catAx>
      <c:valAx>
        <c:axId val="140998144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40996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589814452197321E-3"/>
          <c:w val="0.98815772019280312"/>
          <c:h val="9.8683618095633946E-2"/>
        </c:manualLayout>
      </c:layout>
      <c:overlay val="0"/>
      <c:txPr>
        <a:bodyPr/>
        <a:lstStyle/>
        <a:p>
          <a:pPr>
            <a:defRPr sz="16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EE8F7-873C-42E9-B280-C87757444852}" type="datetimeFigureOut">
              <a:rPr lang="it-IT" smtClean="0"/>
              <a:pPr/>
              <a:t>28/02/2014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87BDF-AA67-4A73-B32F-1DF898721F0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43066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2946145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Tx/>
              <a:buNone/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Tx/>
              <a:buNone/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689995"/>
            <a:ext cx="5437168" cy="444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Textmasterformate durch Klicken bearbeiten</a:t>
            </a:r>
          </a:p>
          <a:p>
            <a:pPr lvl="1"/>
            <a:r>
              <a:rPr lang="en-US" noProof="0" smtClean="0"/>
              <a:t>Zweite Ebene</a:t>
            </a:r>
          </a:p>
          <a:p>
            <a:pPr lvl="2"/>
            <a:r>
              <a:rPr lang="en-US" noProof="0" smtClean="0"/>
              <a:t>Dritte Ebene</a:t>
            </a:r>
          </a:p>
          <a:p>
            <a:pPr lvl="3"/>
            <a:r>
              <a:rPr lang="en-US" noProof="0" smtClean="0"/>
              <a:t>Vierte Ebene</a:t>
            </a:r>
          </a:p>
          <a:p>
            <a:pPr lvl="4"/>
            <a:r>
              <a:rPr lang="en-US" noProof="0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378408"/>
            <a:ext cx="2946145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Tx/>
              <a:buNone/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378408"/>
            <a:ext cx="2946144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Tx/>
              <a:buNone/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87FCFD09-1A52-4828-8EA4-3DB61C5190C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7679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41363"/>
            <a:ext cx="4935537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3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9144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19145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EA4C6-EC02-4BBB-9C6C-EB231653DA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C9FBA-74C4-4C17-89F1-AEEA4D8DB4A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1D915-9291-4D53-9B40-64C58699100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3E62E-5CB8-4CBB-8807-AF304F40DCD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79218-EE97-4340-BEF0-E413A8BB601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64CF7-5F3A-42EA-BCE8-0A773C10858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23FB1-3D32-4622-9E12-DA449DB2F85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5D5FB-10BE-4154-8BE8-B8DC8957407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F6DCC-A284-4C10-A008-2708AE5E217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06309-7B28-4BBA-ACFF-451290BFC9E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81D33-6007-4A1D-AE06-C3FBA8C5D27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7DC88-29CB-42B8-A430-378B3B25F4D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32931-A56F-4FCD-A11B-9E83CE97E19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D72B-54AE-4840-8047-6B82F546794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418DA-28D8-4D9D-995B-A82A5A74911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40433-00AD-4A83-B886-B3DB38DAEB9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26134-6195-4844-8A50-55C5B56B185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D9A71-D8F6-4714-B3AC-FE215535A56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22624-E213-41A1-A03A-BE9C25366A1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4717D-D778-49C4-8946-301495B3E10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1E633-6D7A-4441-8A7A-DFB83978795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B2EA2-65C5-4ADB-B6E1-CE398F0C011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2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3240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23241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4E97156-2647-4CF6-95AB-7D5EB0E3E45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14E5D-C824-430D-9FB6-C545EB6D441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9B3C0-4AA4-44C7-BE76-F9EF516CF4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0BA181-DE18-41E1-8F52-C49D9E73E8D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47671-B977-4958-AA8B-14F7F513C85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E1059-80ED-4FD2-B8F5-E55B8D1CCD4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628C2-9333-4D22-9F87-DFD04603671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9BCBF-7E52-47AB-84A5-CAF262BC0D3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40B1F-659E-4D4B-8958-6F081F4090D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C3643-509D-49F1-9195-F0961670969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D9CC9-9BB0-4DEC-B70C-2CAD23FFA1B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9CFCA-3049-46DA-9F3C-1C2815CF535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C99BC-0A0A-4A33-8D67-9221682A030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06950-3397-4AA6-A094-24267541C2F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60372-C87D-466D-8E5A-EE44676522D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9779E-4ABD-436D-BB7B-A60D5B72A3C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7DB0E-E6C3-4054-8E6C-2F27AFE3C74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D5CDD-FA17-47E4-9C3A-ADA7E23E5F9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BD8A-D22F-4F3C-ADA7-C45D11B29E0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E1AFD-7C89-4A3A-982F-7CF03EFF4AF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F4263-A30E-4BA5-B843-7366A1CF07B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A7989-01BE-413E-B6EB-DFD6763A0F4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rgbClr val="008E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2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6312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26313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B17267C-67CD-43B7-ABC8-7DDED4113F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A5D8E-D569-4BB3-BAB0-6BEE9FCDAF4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F4013-F1EC-4F56-AC2A-9BE49C09CB5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DC8D6-D45F-4DB3-AD69-45CF90CD78D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F412D-E84A-4AD4-82EA-D61DF10255A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6512-5DF4-4CF5-9DE4-A3E63395AE0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DFA68-B2EE-4A6A-967C-2BEA4398BF7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5D0B-AB62-4014-BCC4-538BCF1C26D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89C3A-2248-4A00-8B7E-B8373A3D0C5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632EC-132D-4437-9304-18BA32392F4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A5ACB-607F-4DF5-B80E-38B32438D18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25299-1B55-48CF-BCF8-F8F6C74F54E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3965B-880B-426A-A111-8E90148A8FE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39B8C-BA07-4E8C-9616-AEDA241751D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D36AF-D3C4-4065-AE70-F2E437400D6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C615B-9522-496B-9EC0-53D453BAC5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FA69F-4086-4375-A8B2-55A0EB3A77C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EE29A-1C8D-4D8B-8EEF-365276CC8B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D7AB8-FA5A-41FE-8C4E-CCB7166B1A9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40E35-AC19-44AE-8FFE-C2EC348FA4D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454C6-1B47-4D22-84D4-73356BF62F4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B214A-3B3A-4FEC-BB0D-03C0A4543F8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3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9384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29385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CE5FB-8713-4802-8BAE-7F22EA35F9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pic>
        <p:nvPicPr>
          <p:cNvPr id="28" name="Picture 2" descr="http://santolceseinforma.files.wordpress.com/2012/02/logo_spi_cgil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583" y="2101157"/>
            <a:ext cx="950040" cy="123918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13BD1-AAAD-4632-ADA7-02C9927DE6A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A15F8-32A4-490D-A97B-AC373046B3C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EF325-DF9B-4A69-BD8D-BF5FEFB01B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00ADB-A9CD-48CB-9E93-B49C827AE59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FF335-5C39-49BC-B726-F8FFC05463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8F5A4-C4BB-4675-8351-8E6AD198B6A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1B7E4-33E5-4EDA-8E4C-D11529FAAE1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3914F-62B3-46B2-8D32-A187BCD0B2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5089F-EED3-467F-B86C-A5FAE5BBC2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B4611-6658-4A5A-875D-241C3F322B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2"/>
          <p:cNvGrpSpPr>
            <a:grpSpLocks noChangeAspect="1"/>
          </p:cNvGrpSpPr>
          <p:nvPr userDrawn="1"/>
        </p:nvGrpSpPr>
        <p:grpSpPr bwMode="auto">
          <a:xfrm>
            <a:off x="138629" y="138628"/>
            <a:ext cx="1079500" cy="968375"/>
            <a:chOff x="1352" y="681"/>
            <a:chExt cx="3519" cy="3153"/>
          </a:xfrm>
        </p:grpSpPr>
        <p:sp>
          <p:nvSpPr>
            <p:cNvPr id="21" name="Freeform 3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" name="Freeform 4"/>
            <p:cNvSpPr>
              <a:spLocks noChangeAspect="1"/>
            </p:cNvSpPr>
            <p:nvPr/>
          </p:nvSpPr>
          <p:spPr bwMode="auto">
            <a:xfrm>
              <a:off x="2708" y="1844"/>
              <a:ext cx="78" cy="52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3" name="Freeform 5"/>
            <p:cNvSpPr>
              <a:spLocks noChangeAspect="1"/>
            </p:cNvSpPr>
            <p:nvPr/>
          </p:nvSpPr>
          <p:spPr bwMode="auto">
            <a:xfrm>
              <a:off x="2868" y="1973"/>
              <a:ext cx="67" cy="52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4" name="Freeform 6"/>
            <p:cNvSpPr>
              <a:spLocks noChangeAspect="1"/>
            </p:cNvSpPr>
            <p:nvPr/>
          </p:nvSpPr>
          <p:spPr bwMode="auto">
            <a:xfrm>
              <a:off x="2620" y="1415"/>
              <a:ext cx="88" cy="72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5" name="Freeform 7"/>
            <p:cNvSpPr>
              <a:spLocks noChangeAspect="1"/>
            </p:cNvSpPr>
            <p:nvPr/>
          </p:nvSpPr>
          <p:spPr bwMode="auto">
            <a:xfrm>
              <a:off x="2568" y="1565"/>
              <a:ext cx="72" cy="72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6" name="Freeform 8"/>
            <p:cNvSpPr>
              <a:spLocks noChangeAspect="1"/>
            </p:cNvSpPr>
            <p:nvPr/>
          </p:nvSpPr>
          <p:spPr bwMode="auto">
            <a:xfrm>
              <a:off x="2547" y="1725"/>
              <a:ext cx="88" cy="62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7" name="Freeform 9"/>
            <p:cNvSpPr>
              <a:spLocks noChangeAspect="1"/>
            </p:cNvSpPr>
            <p:nvPr/>
          </p:nvSpPr>
          <p:spPr bwMode="auto">
            <a:xfrm>
              <a:off x="2775" y="1177"/>
              <a:ext cx="83" cy="72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0" name="Freeform 10"/>
            <p:cNvSpPr>
              <a:spLocks noChangeAspect="1"/>
            </p:cNvSpPr>
            <p:nvPr/>
          </p:nvSpPr>
          <p:spPr bwMode="auto">
            <a:xfrm>
              <a:off x="2956" y="1110"/>
              <a:ext cx="72" cy="88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1" name="Freeform 11"/>
            <p:cNvSpPr>
              <a:spLocks noChangeAspect="1" noEditPoints="1"/>
            </p:cNvSpPr>
            <p:nvPr/>
          </p:nvSpPr>
          <p:spPr bwMode="auto">
            <a:xfrm>
              <a:off x="3148" y="929"/>
              <a:ext cx="668" cy="1680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2" name="Freeform 12"/>
            <p:cNvSpPr>
              <a:spLocks noChangeAspect="1"/>
            </p:cNvSpPr>
            <p:nvPr/>
          </p:nvSpPr>
          <p:spPr bwMode="auto">
            <a:xfrm>
              <a:off x="1352" y="681"/>
              <a:ext cx="1827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3" name="Freeform 13"/>
            <p:cNvSpPr>
              <a:spLocks noChangeAspect="1" noEditPoints="1"/>
            </p:cNvSpPr>
            <p:nvPr/>
          </p:nvSpPr>
          <p:spPr bwMode="auto">
            <a:xfrm>
              <a:off x="3236" y="2759"/>
              <a:ext cx="580" cy="569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4" name="Freeform 14"/>
            <p:cNvSpPr>
              <a:spLocks noChangeAspect="1"/>
            </p:cNvSpPr>
            <p:nvPr/>
          </p:nvSpPr>
          <p:spPr bwMode="auto">
            <a:xfrm>
              <a:off x="3893" y="2759"/>
              <a:ext cx="409" cy="569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5" name="Freeform 15"/>
            <p:cNvSpPr>
              <a:spLocks noChangeAspect="1"/>
            </p:cNvSpPr>
            <p:nvPr/>
          </p:nvSpPr>
          <p:spPr bwMode="auto">
            <a:xfrm>
              <a:off x="1771" y="2562"/>
              <a:ext cx="217" cy="744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6" name="Freeform 16"/>
            <p:cNvSpPr>
              <a:spLocks noChangeAspect="1" noEditPoints="1"/>
            </p:cNvSpPr>
            <p:nvPr/>
          </p:nvSpPr>
          <p:spPr bwMode="auto">
            <a:xfrm>
              <a:off x="2097" y="2759"/>
              <a:ext cx="600" cy="786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37" name="Freeform 17"/>
            <p:cNvSpPr>
              <a:spLocks noChangeAspect="1"/>
            </p:cNvSpPr>
            <p:nvPr/>
          </p:nvSpPr>
          <p:spPr bwMode="auto">
            <a:xfrm>
              <a:off x="2775" y="2759"/>
              <a:ext cx="393" cy="569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pic>
        <p:nvPicPr>
          <p:cNvPr id="38" name="Picture 2" descr="Ipsos Public Affairs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377825"/>
            <a:ext cx="472598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itel 1"/>
          <p:cNvSpPr>
            <a:spLocks noGrp="1"/>
          </p:cNvSpPr>
          <p:nvPr>
            <p:ph type="ctrTitle"/>
          </p:nvPr>
        </p:nvSpPr>
        <p:spPr>
          <a:xfrm>
            <a:off x="824400" y="1598293"/>
            <a:ext cx="8176725" cy="997196"/>
          </a:xfrm>
          <a:prstGeom prst="rect">
            <a:avLst/>
          </a:prstGeom>
        </p:spPr>
        <p:txBody>
          <a:bodyPr anchor="b">
            <a:spAutoFit/>
          </a:bodyPr>
          <a:lstStyle>
            <a:lvl1pPr algn="l">
              <a:lnSpc>
                <a:spcPct val="90000"/>
              </a:lnSpc>
              <a:defRPr sz="3600" b="1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29" name="Untertitel 2"/>
          <p:cNvSpPr>
            <a:spLocks noGrp="1"/>
          </p:cNvSpPr>
          <p:nvPr>
            <p:ph type="subTitle" idx="1"/>
          </p:nvPr>
        </p:nvSpPr>
        <p:spPr>
          <a:xfrm>
            <a:off x="824400" y="2642400"/>
            <a:ext cx="8176725" cy="7755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90000"/>
              </a:lnSpc>
              <a:spcBef>
                <a:spcPts val="100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B8D86-5C9D-478D-AD2C-28CC2E19A9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134A0-2555-4025-AB74-0C7B8861034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62135-5358-4765-8F19-4309E9B0FC9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FBE2E-6277-4EAA-8386-C3597C64EEF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3F72F-F2CD-4D5C-8178-B2B75CE421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C4707-17D6-445F-A54D-D5FC186DA0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06F86-D214-4032-8806-92BF117546D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BBE2C-9A90-46EB-A42B-2D15146F5CF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39AC5-0523-4158-8863-72E94978A7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5743D-7B7D-4A73-AA87-2F3802D355D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9D9144-4FAD-4968-908C-28E4AEDC19A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2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245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32457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5A1CEB5-0253-478F-8973-6F0E698DEAF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9FCBB-CD16-492F-BA30-67C72D07BE8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DC5CF-4043-4E71-B6DC-009FCEAC3E9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60362-EE14-4739-B463-F855683F98C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701B4-3D3D-43EC-94E7-BCDB64BE4E9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D593F-B029-4EA7-949E-4380D7BD3AE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5716B-DE5A-43E8-B2E4-4854C72173D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65E1D-5E1F-4E6D-B8DE-9CD7574D7CE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AE894-3C46-405C-AD10-B7A15585054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08431-A317-49EB-9AF3-18969AFD455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063B7-0340-44B9-B7EB-D403E0323BE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9ABD4-A14F-4C6C-BA86-90C42D0CCDA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3AB88-6D15-4224-8717-8D29AA810F1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3BEC0-FC28-49EC-8205-7D3EBF01D16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29839-4D61-4FC1-94F1-BF7EC788F7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BFFAC-900D-416D-9CC8-69BFB05287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45DE8-580A-4D70-A3C7-CF98F9ECE54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44A89-2147-41EC-9865-3D158F9D18B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A8DD9-DBB3-49EE-B0AD-8D83979B20E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DA12-EB89-4503-B9C6-DE1DA2B7871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64635-3C12-48CC-AE73-A8E5A9EFCDF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EA9D9-B0A6-4710-A93C-E5ECFFA913E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3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28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35529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E2091-A678-40FC-95DD-717477E78B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5B405-BAA5-42F0-8A85-8A33E3F43C1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4973F-84A0-434D-8E51-6014080547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F607E-6428-4A69-BEE4-5B866533EB0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62B0C-CE06-4E05-A049-C8C02FD3D77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67F09-96EF-4E36-9BA2-96C2F0BF9A5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78417-9A3E-482D-BD92-93EA2FB077C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C2A43-DD74-40B8-A7CB-EB0B5EE21E9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114E5-74B9-4929-8846-90C52DD0352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2A597-7B94-4068-9198-172392C356A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A7DC8-C3AD-4A8C-B89F-C8208AC419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C11FE-0668-44A4-BD00-24A9D3B3479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A5F08-F6F3-48F4-88A5-266671201B8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5999D-EAC4-4FF9-8A68-F4818845509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15E72-81EB-42F6-AABF-ECA40105C6E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ED9F8-7DAE-4D6E-963C-44D8FE58BB5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DE415-2E5E-4E8A-AFF5-B4A5265A47F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05D0D-2641-4D17-BB5D-3EA02038F7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2F11-6091-4B5D-986B-205C79AF89A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D4F6E-2A12-4FC0-B065-8E51DB253B4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1A4DD-3390-403C-BDF0-56B0E703CAF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B3B81-7B48-4437-889E-EA7F642945D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rgbClr val="A1C4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3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8600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38601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EE612-C274-4B62-A7A8-B3383051DA0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072F2-1156-4B16-8F40-3171CBFAA49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FCB2E-EADC-4B24-A23F-1BA89D509B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7CA0E-7E2A-4C63-A1C8-49093CAAA57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527CC-FE05-4C4A-8531-2EFF4E0F36F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7D7B2-8779-4166-B0F5-CCD0FF27DCE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9C635-D6E2-402C-817A-690936F34FE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7B268-FFE1-43AC-AB82-E7008C08303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1A5CD-8864-4C1D-B05A-D79B4CCC960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896CC-9FAD-49C5-97D8-1A324AE8A5F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37D0F-D246-4918-B2CF-B511D47685E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78D67-EE44-4AB8-803B-5BE1070A12D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39795-9D44-4363-A4D1-89321468FFF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992F3-4D2E-462C-A61C-572B4426024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A9F54-B895-4FEB-B9AB-362B8F0D32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EC35B-AF17-4DD0-BA4C-C573C20C0F1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E3379-3767-44FC-A6C0-DBD0F927984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7C572-B1AB-4B74-B3C5-8C746B6D196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190C4-EB13-424A-9E18-4881701CC51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C0683-198F-46CB-9F8E-846EA004E91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F2457-35E9-42FB-BE65-DB7B77146E1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6D62F-095C-4CEE-B122-5762407E9E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rgbClr val="2810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10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1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2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3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4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5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6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7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8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19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0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5" name="Picture 33" descr="Public Affairs_whit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1672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42875" y="2682875"/>
            <a:ext cx="4430713" cy="1481138"/>
          </a:xfrm>
        </p:spPr>
        <p:txBody>
          <a:bodyPr>
            <a:spAutoFit/>
          </a:bodyPr>
          <a:lstStyle>
            <a:lvl1pPr algn="ctr">
              <a:defRPr sz="3600"/>
            </a:lvl1pPr>
          </a:lstStyle>
          <a:p>
            <a:r>
              <a:rPr lang="en-US"/>
              <a:t>Titelmasterformat durch Klicken bearbeiten</a:t>
            </a:r>
          </a:p>
        </p:txBody>
      </p:sp>
      <p:sp>
        <p:nvSpPr>
          <p:cNvPr id="241673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4578350" y="4683125"/>
            <a:ext cx="4391025" cy="1152525"/>
          </a:xfrm>
        </p:spPr>
        <p:txBody>
          <a:bodyPr>
            <a:spAutoFit/>
          </a:bodyPr>
          <a:lstStyle>
            <a:lvl1pPr marL="0" indent="0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Formatvorlage des Untertitelmasters durch Klicken bearbeiten</a:t>
            </a: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782050" y="6565900"/>
            <a:ext cx="204788" cy="182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A38FE41-D3E2-4E80-A2D9-0C5C814C7DE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82CEE-ED40-4589-8B5D-BF2140E43AE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579D1-A4BD-4235-BBBC-3B8A6FDF18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3B03A-E57D-4321-BAC0-BDBA28FED1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B7C54-72BC-4137-9AAD-BCA316AF4E2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FD5C4-5745-43FC-AC81-858610DA78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9D9E0-CBCB-4920-A8AA-0FEABC38C1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17158-D3AF-4710-B212-8D5AD9D7E3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243EF-DE98-4EB6-B731-4FC35000387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E112F-B9AB-4EBB-8B27-BA694055D1A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0BF0-BCE5-4E8D-86E2-3354E7C40E6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37AB4-89BB-419B-B2D7-D02346783F4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766B6-641D-4B2B-B1E8-A7AF4C8817E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91396-DF5A-4076-AEC9-1C8E693626F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41386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0A2CD-1A92-4622-9293-D6039584CA4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5273C-BA40-4555-95C8-C9C9B4AACE4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6BB76-BAF1-4151-9E88-968443C62D2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B0518-D41E-4B9E-AAEB-9BC403DCE4A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B2A62-DDB2-4079-B327-DB16CE7304C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D92E3-3EE2-449C-95FB-E5A3D9AD601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61E34-A4BF-43A9-B3E8-AB0930B117D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5029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5029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2D366-3C7A-4DAF-95E2-019B982051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CAAD4-6909-46A3-AE5E-61DE471D606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136C2-CBBC-4238-9786-43961718F9B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36746-BCD3-4212-8217-4AF1FF2DE89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7ABD3-27AD-4351-9323-3DC30EBBBC5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A6F2E-3B2D-4B36-8851-8BF4D9A87A1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6B4E8-A759-409D-A1B1-511F1C3855D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DB949-2A59-4E45-872A-AEC1A3D5A47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954A4-3BCA-44EB-A151-844FF725A63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5518F-D4BC-4148-BB88-B858AACA7C8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30C24-AC26-47F1-A2C1-E23FABF2D6B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FD22C-50E0-490C-ADE1-558A7F92F4B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46648-1A04-44BE-AC56-A290F7672D5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4A8AC-F99E-4025-938B-7396C7F2038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B341A-69E8-4D2E-B76D-14658BFD571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74534-02EB-46AE-A713-BA762C1CB74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1583D-A786-4ECC-B052-4CFC0266CD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C9B37-8807-4F91-AFC8-BBC4DEED33D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9871B-4B2D-408A-B68E-BC6501D4479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9E2BE-2834-4A1A-9629-2517E5AEE4A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66328-C436-44D6-8389-F341E13C905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DD708-1687-4257-944D-447D96AE0C1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3F1A7-461B-41CB-AD1B-BFA31DB4F7C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232B2-3C1F-4085-BCF1-DFA1FAB5B62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ABAE3-8A0F-4BB2-A2B7-71C7209175D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C4464-F6CC-431D-B017-83A55EFE5ED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425" y="977900"/>
            <a:ext cx="3792538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363" y="977900"/>
            <a:ext cx="3792537" cy="54879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BEC0F-69E6-48CF-BE17-BDEDCC1078E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F4685-2916-48E7-8A61-C0BA23970D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CEBFE-8FFD-497C-8558-717633E74B9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867A9-8838-416E-B541-07CEC3B165F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3C4E4-3F20-4581-B4C2-5EEFFC67057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69F43-8D32-40D9-8498-A9B1A3BF100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A1CA2-CF0A-4A4D-8470-91B054A0BF9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5775" y="87313"/>
            <a:ext cx="2160588" cy="63785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425" y="87313"/>
            <a:ext cx="6330950" cy="63785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0D51-4968-4050-A9BC-8AE265A877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36.xml"/><Relationship Id="rId7" Type="http://schemas.openxmlformats.org/officeDocument/2006/relationships/slideLayout" Target="../slideLayouts/slideLayout140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34.xml"/><Relationship Id="rId6" Type="http://schemas.openxmlformats.org/officeDocument/2006/relationships/slideLayout" Target="../slideLayouts/slideLayout139.xml"/><Relationship Id="rId11" Type="http://schemas.openxmlformats.org/officeDocument/2006/relationships/slideLayout" Target="../slideLayouts/slideLayout144.xml"/><Relationship Id="rId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43.xml"/><Relationship Id="rId4" Type="http://schemas.openxmlformats.org/officeDocument/2006/relationships/slideLayout" Target="../slideLayouts/slideLayout137.xml"/><Relationship Id="rId9" Type="http://schemas.openxmlformats.org/officeDocument/2006/relationships/slideLayout" Target="../slideLayouts/slideLayout14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4.xml"/><Relationship Id="rId3" Type="http://schemas.openxmlformats.org/officeDocument/2006/relationships/slideLayout" Target="../slideLayouts/slideLayout169.xml"/><Relationship Id="rId7" Type="http://schemas.openxmlformats.org/officeDocument/2006/relationships/slideLayout" Target="../slideLayouts/slideLayout173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8.xml"/><Relationship Id="rId1" Type="http://schemas.openxmlformats.org/officeDocument/2006/relationships/slideLayout" Target="../slideLayouts/slideLayout167.xml"/><Relationship Id="rId6" Type="http://schemas.openxmlformats.org/officeDocument/2006/relationships/slideLayout" Target="../slideLayouts/slideLayout172.xml"/><Relationship Id="rId11" Type="http://schemas.openxmlformats.org/officeDocument/2006/relationships/slideLayout" Target="../slideLayouts/slideLayout177.xml"/><Relationship Id="rId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76.xml"/><Relationship Id="rId4" Type="http://schemas.openxmlformats.org/officeDocument/2006/relationships/slideLayout" Target="../slideLayouts/slideLayout170.xml"/><Relationship Id="rId9" Type="http://schemas.openxmlformats.org/officeDocument/2006/relationships/slideLayout" Target="../slideLayouts/slideLayout17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02.xml"/><Relationship Id="rId7" Type="http://schemas.openxmlformats.org/officeDocument/2006/relationships/slideLayout" Target="../slideLayouts/slideLayout206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1.xml"/><Relationship Id="rId1" Type="http://schemas.openxmlformats.org/officeDocument/2006/relationships/slideLayout" Target="../slideLayouts/slideLayout200.xml"/><Relationship Id="rId6" Type="http://schemas.openxmlformats.org/officeDocument/2006/relationships/slideLayout" Target="../slideLayouts/slideLayout205.xml"/><Relationship Id="rId11" Type="http://schemas.openxmlformats.org/officeDocument/2006/relationships/slideLayout" Target="../slideLayouts/slideLayout210.xml"/><Relationship Id="rId5" Type="http://schemas.openxmlformats.org/officeDocument/2006/relationships/slideLayout" Target="../slideLayouts/slideLayout204.xml"/><Relationship Id="rId10" Type="http://schemas.openxmlformats.org/officeDocument/2006/relationships/slideLayout" Target="../slideLayouts/slideLayout209.xml"/><Relationship Id="rId4" Type="http://schemas.openxmlformats.org/officeDocument/2006/relationships/slideLayout" Target="../slideLayouts/slideLayout203.xml"/><Relationship Id="rId9" Type="http://schemas.openxmlformats.org/officeDocument/2006/relationships/slideLayout" Target="../slideLayouts/slideLayout2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1811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1811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263BA554-3FEC-4A32-BE5B-192087D4DE9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031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18119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0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1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2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3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4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5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6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7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8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9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0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1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2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3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18134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5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6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7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8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741" r:id="rId2"/>
    <p:sldLayoutId id="2147483740" r:id="rId3"/>
    <p:sldLayoutId id="2147483739" r:id="rId4"/>
    <p:sldLayoutId id="2147483738" r:id="rId5"/>
    <p:sldLayoutId id="2147483737" r:id="rId6"/>
    <p:sldLayoutId id="2147483736" r:id="rId7"/>
    <p:sldLayoutId id="2147483735" r:id="rId8"/>
    <p:sldLayoutId id="2147483734" r:id="rId9"/>
    <p:sldLayoutId id="2147483733" r:id="rId10"/>
    <p:sldLayoutId id="2147483732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68E32C7A-6817-4B7D-AACB-75F2DE283C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3317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1190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1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2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3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4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5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6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7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8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199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0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1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2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3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4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13318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21206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7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1208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1" r:id="rId2"/>
    <p:sldLayoutId id="2147483750" r:id="rId3"/>
    <p:sldLayoutId id="2147483749" r:id="rId4"/>
    <p:sldLayoutId id="2147483748" r:id="rId5"/>
    <p:sldLayoutId id="2147483747" r:id="rId6"/>
    <p:sldLayoutId id="2147483746" r:id="rId7"/>
    <p:sldLayoutId id="2147483745" r:id="rId8"/>
    <p:sldLayoutId id="2147483744" r:id="rId9"/>
    <p:sldLayoutId id="2147483743" r:id="rId10"/>
    <p:sldLayoutId id="2147483742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221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2221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564C0B7F-D422-44F5-AAF5-5323D9848FB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25606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2215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16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17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18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19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0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1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2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3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4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5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6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7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8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2229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22230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2231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2232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2233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chemeClr val="bg2">
                <a:alpha val="3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2234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chemeClr val="bg2">
                <a:alpha val="3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25612" name="Picture 34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762" r:id="rId2"/>
    <p:sldLayoutId id="2147483761" r:id="rId3"/>
    <p:sldLayoutId id="2147483760" r:id="rId4"/>
    <p:sldLayoutId id="2147483759" r:id="rId5"/>
    <p:sldLayoutId id="2147483758" r:id="rId6"/>
    <p:sldLayoutId id="2147483757" r:id="rId7"/>
    <p:sldLayoutId id="2147483756" r:id="rId8"/>
    <p:sldLayoutId id="2147483755" r:id="rId9"/>
    <p:sldLayoutId id="2147483754" r:id="rId10"/>
    <p:sldLayoutId id="2147483753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426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BD4227BD-B219-429A-A2C5-4D72EE80E67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37893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4262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3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4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5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6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7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8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69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0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1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2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3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4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5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6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37894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24278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79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4280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2" r:id="rId2"/>
    <p:sldLayoutId id="2147483771" r:id="rId3"/>
    <p:sldLayoutId id="2147483770" r:id="rId4"/>
    <p:sldLayoutId id="2147483769" r:id="rId5"/>
    <p:sldLayoutId id="2147483768" r:id="rId6"/>
    <p:sldLayoutId id="2147483767" r:id="rId7"/>
    <p:sldLayoutId id="2147483766" r:id="rId8"/>
    <p:sldLayoutId id="2147483765" r:id="rId9"/>
    <p:sldLayoutId id="2147483764" r:id="rId10"/>
    <p:sldLayoutId id="2147483763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bg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bg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bg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528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25285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91BE64ED-4576-4F5B-A6A9-8832C5F1F78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50182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5287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88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89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0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1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2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3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4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5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6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7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8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299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300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5301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25302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5303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5304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5305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008E94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5306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008E94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50188" name="Picture 34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783" r:id="rId2"/>
    <p:sldLayoutId id="2147483782" r:id="rId3"/>
    <p:sldLayoutId id="2147483781" r:id="rId4"/>
    <p:sldLayoutId id="2147483780" r:id="rId5"/>
    <p:sldLayoutId id="2147483779" r:id="rId6"/>
    <p:sldLayoutId id="2147483778" r:id="rId7"/>
    <p:sldLayoutId id="2147483777" r:id="rId8"/>
    <p:sldLayoutId id="2147483776" r:id="rId9"/>
    <p:sldLayoutId id="2147483775" r:id="rId10"/>
    <p:sldLayoutId id="2147483774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733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solidFill>
                  <a:srgbClr val="FFFFFF"/>
                </a:solidFill>
                <a:cs typeface="+mn-cs"/>
              </a:defRPr>
            </a:lvl1pPr>
          </a:lstStyle>
          <a:p>
            <a:pPr>
              <a:defRPr/>
            </a:pPr>
            <a:fld id="{23EDD8B6-8C65-402F-9DAB-FE3824A1BFE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62469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7334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35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36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37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38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39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0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1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2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3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4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5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6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7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48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62470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27350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51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7352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3" r:id="rId2"/>
    <p:sldLayoutId id="2147483792" r:id="rId3"/>
    <p:sldLayoutId id="2147483791" r:id="rId4"/>
    <p:sldLayoutId id="2147483790" r:id="rId5"/>
    <p:sldLayoutId id="2147483789" r:id="rId6"/>
    <p:sldLayoutId id="2147483788" r:id="rId7"/>
    <p:sldLayoutId id="2147483787" r:id="rId8"/>
    <p:sldLayoutId id="2147483786" r:id="rId9"/>
    <p:sldLayoutId id="2147483785" r:id="rId10"/>
    <p:sldLayoutId id="2147483784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rgbClr val="FFFFFF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rgbClr val="FFFFFF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rgbClr val="FFFFFF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E76CD050-6C26-4AC5-8CCB-E009232C7AD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74758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28359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0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1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2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3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4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5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6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7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8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69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70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71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72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28373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28374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8375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8376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8377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FBB040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28378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FBB040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74764" name="Picture 34" descr="Public Affairs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804" r:id="rId2"/>
    <p:sldLayoutId id="2147483803" r:id="rId3"/>
    <p:sldLayoutId id="2147483802" r:id="rId4"/>
    <p:sldLayoutId id="2147483801" r:id="rId5"/>
    <p:sldLayoutId id="2147483800" r:id="rId6"/>
    <p:sldLayoutId id="2147483799" r:id="rId7"/>
    <p:sldLayoutId id="2147483798" r:id="rId8"/>
    <p:sldLayoutId id="2147483797" r:id="rId9"/>
    <p:sldLayoutId id="2147483796" r:id="rId10"/>
    <p:sldLayoutId id="2147483795" r:id="rId11"/>
    <p:sldLayoutId id="2147483937" r:id="rId12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0404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254A1056-C47E-44BE-B27D-CE7DF405D2D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88069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0406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07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08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09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0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1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2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3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4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5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6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7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8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19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20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88070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30422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23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0424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4" r:id="rId2"/>
    <p:sldLayoutId id="2147483813" r:id="rId3"/>
    <p:sldLayoutId id="2147483812" r:id="rId4"/>
    <p:sldLayoutId id="2147483811" r:id="rId5"/>
    <p:sldLayoutId id="2147483810" r:id="rId6"/>
    <p:sldLayoutId id="2147483809" r:id="rId7"/>
    <p:sldLayoutId id="2147483808" r:id="rId8"/>
    <p:sldLayoutId id="2147483807" r:id="rId9"/>
    <p:sldLayoutId id="2147483806" r:id="rId10"/>
    <p:sldLayoutId id="2147483805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C5A9409B-D739-4947-AD67-A744B0AE473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00358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1431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2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3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4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5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6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7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8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39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0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1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2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3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4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1445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31446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1447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1448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1449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ED6737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1450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ED6737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100364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825" r:id="rId2"/>
    <p:sldLayoutId id="2147483824" r:id="rId3"/>
    <p:sldLayoutId id="2147483823" r:id="rId4"/>
    <p:sldLayoutId id="2147483822" r:id="rId5"/>
    <p:sldLayoutId id="2147483821" r:id="rId6"/>
    <p:sldLayoutId id="2147483820" r:id="rId7"/>
    <p:sldLayoutId id="2147483819" r:id="rId8"/>
    <p:sldLayoutId id="2147483818" r:id="rId9"/>
    <p:sldLayoutId id="2147483817" r:id="rId10"/>
    <p:sldLayoutId id="2147483816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347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4F72E27A-5FEF-4208-963F-2D7DA285F80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12645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3478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79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0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1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2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3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4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5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6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7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8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89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90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91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92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112646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33494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95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3496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5" r:id="rId2"/>
    <p:sldLayoutId id="2147483834" r:id="rId3"/>
    <p:sldLayoutId id="2147483833" r:id="rId4"/>
    <p:sldLayoutId id="2147483832" r:id="rId5"/>
    <p:sldLayoutId id="2147483831" r:id="rId6"/>
    <p:sldLayoutId id="2147483830" r:id="rId7"/>
    <p:sldLayoutId id="2147483829" r:id="rId8"/>
    <p:sldLayoutId id="2147483828" r:id="rId9"/>
    <p:sldLayoutId id="2147483827" r:id="rId10"/>
    <p:sldLayoutId id="2147483826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bg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bg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bg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45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345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254A6BB8-1A57-4400-BE83-D329EF04DF7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24934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4503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4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5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6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7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8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09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0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1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2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3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4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5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6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4517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34518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4519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4520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4521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A8CCDD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4522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A8CCDD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124940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846" r:id="rId2"/>
    <p:sldLayoutId id="2147483845" r:id="rId3"/>
    <p:sldLayoutId id="2147483844" r:id="rId4"/>
    <p:sldLayoutId id="2147483843" r:id="rId5"/>
    <p:sldLayoutId id="2147483842" r:id="rId6"/>
    <p:sldLayoutId id="2147483841" r:id="rId7"/>
    <p:sldLayoutId id="2147483840" r:id="rId8"/>
    <p:sldLayoutId id="2147483839" r:id="rId9"/>
    <p:sldLayoutId id="2147483838" r:id="rId10"/>
    <p:sldLayoutId id="2147483837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65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7B52FEDE-A073-41C7-899F-C72707E1A3E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37221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6550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1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2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3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4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5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6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7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8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59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0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1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2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3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4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137222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36566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7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6568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6" r:id="rId2"/>
    <p:sldLayoutId id="2147483855" r:id="rId3"/>
    <p:sldLayoutId id="2147483854" r:id="rId4"/>
    <p:sldLayoutId id="2147483853" r:id="rId5"/>
    <p:sldLayoutId id="2147483852" r:id="rId6"/>
    <p:sldLayoutId id="2147483851" r:id="rId7"/>
    <p:sldLayoutId id="2147483850" r:id="rId8"/>
    <p:sldLayoutId id="2147483849" r:id="rId9"/>
    <p:sldLayoutId id="2147483848" r:id="rId10"/>
    <p:sldLayoutId id="2147483847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757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3757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39BCD26F-9133-46F2-86E4-487E46F6B43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49510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7575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76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77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78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79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0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1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2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3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4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5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6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7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8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7589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37590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rgbClr val="A1C46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7591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rgbClr val="A1C46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7592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rgbClr val="A1C46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7593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A1C46B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37594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A1C46B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149516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867" r:id="rId2"/>
    <p:sldLayoutId id="2147483866" r:id="rId3"/>
    <p:sldLayoutId id="2147483865" r:id="rId4"/>
    <p:sldLayoutId id="2147483864" r:id="rId5"/>
    <p:sldLayoutId id="2147483863" r:id="rId6"/>
    <p:sldLayoutId id="2147483862" r:id="rId7"/>
    <p:sldLayoutId id="2147483861" r:id="rId8"/>
    <p:sldLayoutId id="2147483860" r:id="rId9"/>
    <p:sldLayoutId id="2147483859" r:id="rId10"/>
    <p:sldLayoutId id="2147483858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A1C4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39620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CF55DECD-6D03-456F-9EE8-6F6960BC76F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61797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39622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3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4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5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6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7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8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29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0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1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2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3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4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5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6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161798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39638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39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39640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7" r:id="rId2"/>
    <p:sldLayoutId id="2147483876" r:id="rId3"/>
    <p:sldLayoutId id="2147483875" r:id="rId4"/>
    <p:sldLayoutId id="2147483874" r:id="rId5"/>
    <p:sldLayoutId id="2147483873" r:id="rId6"/>
    <p:sldLayoutId id="2147483872" r:id="rId7"/>
    <p:sldLayoutId id="2147483871" r:id="rId8"/>
    <p:sldLayoutId id="2147483870" r:id="rId9"/>
    <p:sldLayoutId id="2147483869" r:id="rId10"/>
    <p:sldLayoutId id="2147483868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4064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40645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91DB066B-9F2E-42E3-9E63-D8394D45C65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74086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40647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48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49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0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1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2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3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4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5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6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7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8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59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60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0661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40662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rgbClr val="28105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40663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rgbClr val="28105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40664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rgbClr val="28105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40665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281051">
                <a:alpha val="2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40666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281051">
                <a:alpha val="2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pic>
        <p:nvPicPr>
          <p:cNvPr id="174092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888" r:id="rId2"/>
    <p:sldLayoutId id="2147483887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81" r:id="rId9"/>
    <p:sldLayoutId id="2147483880" r:id="rId10"/>
    <p:sldLayoutId id="2147483879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810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42692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522DD4D3-33A1-49EB-868A-6765478168C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86373" name="Group 5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42694" name="Freeform 6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695" name="Freeform 7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696" name="Freeform 8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697" name="Freeform 9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698" name="Freeform 10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699" name="Freeform 11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0" name="Freeform 12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1" name="Freeform 13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2" name="Freeform 14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3" name="Freeform 15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4" name="Freeform 16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5" name="Freeform 17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6" name="Freeform 18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7" name="Freeform 19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08" name="Freeform 20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grpSp>
        <p:nvGrpSpPr>
          <p:cNvPr id="186374" name="Group 21"/>
          <p:cNvGrpSpPr>
            <a:grpSpLocks/>
          </p:cNvGrpSpPr>
          <p:nvPr/>
        </p:nvGrpSpPr>
        <p:grpSpPr bwMode="auto">
          <a:xfrm>
            <a:off x="0" y="560388"/>
            <a:ext cx="9148763" cy="6300787"/>
            <a:chOff x="0" y="353"/>
            <a:chExt cx="5763" cy="3969"/>
          </a:xfrm>
        </p:grpSpPr>
        <p:sp>
          <p:nvSpPr>
            <p:cNvPr id="242710" name="Freeform 22"/>
            <p:cNvSpPr>
              <a:spLocks/>
            </p:cNvSpPr>
            <p:nvPr/>
          </p:nvSpPr>
          <p:spPr bwMode="auto">
            <a:xfrm>
              <a:off x="0" y="353"/>
              <a:ext cx="5597" cy="2837"/>
            </a:xfrm>
            <a:custGeom>
              <a:avLst/>
              <a:gdLst/>
              <a:ahLst/>
              <a:cxnLst>
                <a:cxn ang="0">
                  <a:pos x="0" y="2060"/>
                </a:cxn>
                <a:cxn ang="0">
                  <a:pos x="3918" y="0"/>
                </a:cxn>
                <a:cxn ang="0">
                  <a:pos x="5597" y="2837"/>
                </a:cxn>
              </a:cxnLst>
              <a:rect l="0" t="0" r="r" b="b"/>
              <a:pathLst>
                <a:path w="5597" h="2837">
                  <a:moveTo>
                    <a:pt x="0" y="2060"/>
                  </a:moveTo>
                  <a:lnTo>
                    <a:pt x="3918" y="0"/>
                  </a:lnTo>
                  <a:lnTo>
                    <a:pt x="5597" y="2837"/>
                  </a:lnTo>
                </a:path>
              </a:pathLst>
            </a:custGeom>
            <a:noFill/>
            <a:ln w="12700" cmpd="sng">
              <a:solidFill>
                <a:schemeClr val="bg1">
                  <a:alpha val="3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11" name="Freeform 23"/>
            <p:cNvSpPr>
              <a:spLocks/>
            </p:cNvSpPr>
            <p:nvPr/>
          </p:nvSpPr>
          <p:spPr bwMode="auto">
            <a:xfrm>
              <a:off x="2274" y="3321"/>
              <a:ext cx="2887" cy="1001"/>
            </a:xfrm>
            <a:custGeom>
              <a:avLst/>
              <a:gdLst/>
              <a:ahLst/>
              <a:cxnLst>
                <a:cxn ang="0">
                  <a:pos x="1432" y="496"/>
                </a:cxn>
                <a:cxn ang="0">
                  <a:pos x="716" y="0"/>
                </a:cxn>
                <a:cxn ang="0">
                  <a:pos x="0" y="496"/>
                </a:cxn>
                <a:cxn ang="0">
                  <a:pos x="1432" y="496"/>
                </a:cxn>
              </a:cxnLst>
              <a:rect l="0" t="0" r="r" b="b"/>
              <a:pathLst>
                <a:path w="1432" h="496">
                  <a:moveTo>
                    <a:pt x="1432" y="496"/>
                  </a:moveTo>
                  <a:cubicBezTo>
                    <a:pt x="1323" y="207"/>
                    <a:pt x="1044" y="0"/>
                    <a:pt x="716" y="0"/>
                  </a:cubicBezTo>
                  <a:cubicBezTo>
                    <a:pt x="388" y="0"/>
                    <a:pt x="109" y="207"/>
                    <a:pt x="0" y="496"/>
                  </a:cubicBezTo>
                  <a:lnTo>
                    <a:pt x="1432" y="49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42712" name="Freeform 24"/>
            <p:cNvSpPr>
              <a:spLocks/>
            </p:cNvSpPr>
            <p:nvPr/>
          </p:nvSpPr>
          <p:spPr bwMode="auto">
            <a:xfrm>
              <a:off x="5384" y="3121"/>
              <a:ext cx="379" cy="862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0" y="210"/>
                </a:cxn>
                <a:cxn ang="0">
                  <a:pos x="184" y="420"/>
                </a:cxn>
                <a:cxn ang="0">
                  <a:pos x="184" y="0"/>
                </a:cxn>
              </a:cxnLst>
              <a:rect l="0" t="0" r="r" b="b"/>
              <a:pathLst>
                <a:path w="184" h="420">
                  <a:moveTo>
                    <a:pt x="184" y="0"/>
                  </a:moveTo>
                  <a:cubicBezTo>
                    <a:pt x="80" y="14"/>
                    <a:pt x="0" y="103"/>
                    <a:pt x="0" y="210"/>
                  </a:cubicBezTo>
                  <a:cubicBezTo>
                    <a:pt x="0" y="318"/>
                    <a:pt x="80" y="407"/>
                    <a:pt x="184" y="420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898" r:id="rId2"/>
    <p:sldLayoutId id="2147483897" r:id="rId3"/>
    <p:sldLayoutId id="2147483896" r:id="rId4"/>
    <p:sldLayoutId id="2147483895" r:id="rId5"/>
    <p:sldLayoutId id="2147483894" r:id="rId6"/>
    <p:sldLayoutId id="2147483893" r:id="rId7"/>
    <p:sldLayoutId id="2147483892" r:id="rId8"/>
    <p:sldLayoutId id="2147483891" r:id="rId9"/>
    <p:sldLayoutId id="2147483890" r:id="rId10"/>
    <p:sldLayoutId id="2147483889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bg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bg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bg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865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1986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1811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1811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C7EBD925-2C65-4CF1-86E2-85DF1E8C51B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198663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18119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0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1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2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3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4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5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6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7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8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9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0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1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2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3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18134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5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6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7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8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09" r:id="rId2"/>
    <p:sldLayoutId id="2147483908" r:id="rId3"/>
    <p:sldLayoutId id="2147483907" r:id="rId4"/>
    <p:sldLayoutId id="2147483906" r:id="rId5"/>
    <p:sldLayoutId id="2147483905" r:id="rId6"/>
    <p:sldLayoutId id="2147483904" r:id="rId7"/>
    <p:sldLayoutId id="2147483903" r:id="rId8"/>
    <p:sldLayoutId id="2147483902" r:id="rId9"/>
    <p:sldLayoutId id="2147483901" r:id="rId10"/>
    <p:sldLayoutId id="2147483900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33" descr="Public Affair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5738" y="6559550"/>
            <a:ext cx="19002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94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2109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21811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27275" y="6565900"/>
            <a:ext cx="61753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lnSpc>
                <a:spcPct val="100000"/>
              </a:lnSpc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en-US"/>
              <a:t>Ipsos Template 2012</a:t>
            </a:r>
          </a:p>
        </p:txBody>
      </p:sp>
      <p:sp>
        <p:nvSpPr>
          <p:cNvPr id="21811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97925" y="6565900"/>
            <a:ext cx="2047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lnSpc>
                <a:spcPct val="100000"/>
              </a:lnSpc>
              <a:buFontTx/>
              <a:buNone/>
              <a:defRPr sz="1200" b="1">
                <a:cs typeface="+mn-cs"/>
              </a:defRPr>
            </a:lvl1pPr>
          </a:lstStyle>
          <a:p>
            <a:pPr>
              <a:defRPr/>
            </a:pPr>
            <a:fld id="{12172A3C-A52F-44D8-9CD9-FC8739DF3F6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  <p:grpSp>
        <p:nvGrpSpPr>
          <p:cNvPr id="210951" name="Group 6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218119" name="Freeform 7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0" name="Freeform 8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1" name="Freeform 9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2" name="Freeform 10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3" name="Freeform 11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4" name="Freeform 12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5" name="Freeform 13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6" name="Freeform 14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7" name="Freeform 15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8" name="Freeform 16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29" name="Freeform 17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0" name="Freeform 18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1" name="Freeform 19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2" name="Freeform 20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218133" name="Freeform 21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sp>
        <p:nvSpPr>
          <p:cNvPr id="218134" name="Freeform 22"/>
          <p:cNvSpPr>
            <a:spLocks/>
          </p:cNvSpPr>
          <p:nvPr/>
        </p:nvSpPr>
        <p:spPr bwMode="auto">
          <a:xfrm>
            <a:off x="8194675" y="1304925"/>
            <a:ext cx="950913" cy="1949450"/>
          </a:xfrm>
          <a:custGeom>
            <a:avLst/>
            <a:gdLst/>
            <a:ahLst/>
            <a:cxnLst>
              <a:cxn ang="0">
                <a:pos x="304" y="1"/>
              </a:cxn>
              <a:cxn ang="0">
                <a:pos x="294" y="0"/>
              </a:cxn>
              <a:cxn ang="0">
                <a:pos x="0" y="294"/>
              </a:cxn>
              <a:cxn ang="0">
                <a:pos x="294" y="588"/>
              </a:cxn>
              <a:cxn ang="0">
                <a:pos x="304" y="588"/>
              </a:cxn>
              <a:cxn ang="0">
                <a:pos x="304" y="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5" name="Freeform 23"/>
          <p:cNvSpPr>
            <a:spLocks/>
          </p:cNvSpPr>
          <p:nvPr/>
        </p:nvSpPr>
        <p:spPr bwMode="auto">
          <a:xfrm>
            <a:off x="8847138" y="796925"/>
            <a:ext cx="298450" cy="584200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0" y="144"/>
              </a:cxn>
              <a:cxn ang="0">
                <a:pos x="8" y="193"/>
              </a:cxn>
              <a:cxn ang="0">
                <a:pos x="94" y="180"/>
              </a:cxn>
              <a:cxn ang="0">
                <a:pos x="104" y="181"/>
              </a:cxn>
              <a:cxn ang="0">
                <a:pos x="104" y="0"/>
              </a:cxn>
            </a:cxnLst>
            <a:rect l="0" t="0" r="r" b="b"/>
            <a:pathLst>
              <a:path w="104" h="193">
                <a:moveTo>
                  <a:pt x="104" y="0"/>
                </a:moveTo>
                <a:cubicBezTo>
                  <a:pt x="44" y="21"/>
                  <a:pt x="0" y="77"/>
                  <a:pt x="0" y="144"/>
                </a:cubicBezTo>
                <a:cubicBezTo>
                  <a:pt x="0" y="162"/>
                  <a:pt x="3" y="178"/>
                  <a:pt x="8" y="193"/>
                </a:cubicBezTo>
                <a:cubicBezTo>
                  <a:pt x="36" y="185"/>
                  <a:pt x="65" y="180"/>
                  <a:pt x="94" y="180"/>
                </a:cubicBezTo>
                <a:cubicBezTo>
                  <a:pt x="98" y="180"/>
                  <a:pt x="101" y="181"/>
                  <a:pt x="104" y="181"/>
                </a:cubicBezTo>
                <a:lnTo>
                  <a:pt x="104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6" name="Freeform 24"/>
          <p:cNvSpPr>
            <a:spLocks/>
          </p:cNvSpPr>
          <p:nvPr/>
        </p:nvSpPr>
        <p:spPr bwMode="auto">
          <a:xfrm>
            <a:off x="1152525" y="6553200"/>
            <a:ext cx="1198563" cy="304800"/>
          </a:xfrm>
          <a:custGeom>
            <a:avLst/>
            <a:gdLst/>
            <a:ahLst/>
            <a:cxnLst>
              <a:cxn ang="0">
                <a:pos x="368" y="104"/>
              </a:cxn>
              <a:cxn ang="0">
                <a:pos x="184" y="0"/>
              </a:cxn>
              <a:cxn ang="0">
                <a:pos x="0" y="104"/>
              </a:cxn>
              <a:cxn ang="0">
                <a:pos x="368" y="104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7" name="Freeform 25"/>
          <p:cNvSpPr>
            <a:spLocks/>
          </p:cNvSpPr>
          <p:nvPr/>
        </p:nvSpPr>
        <p:spPr bwMode="auto">
          <a:xfrm>
            <a:off x="0" y="4794250"/>
            <a:ext cx="1177925" cy="2019300"/>
          </a:xfrm>
          <a:custGeom>
            <a:avLst/>
            <a:gdLst/>
            <a:ahLst/>
            <a:cxnLst>
              <a:cxn ang="0">
                <a:pos x="742" y="1272"/>
              </a:cxn>
              <a:cxn ang="0">
                <a:pos x="684" y="1220"/>
              </a:cxn>
              <a:cxn ang="0">
                <a:pos x="576" y="1110"/>
              </a:cxn>
              <a:cxn ang="0">
                <a:pos x="454" y="970"/>
              </a:cxn>
              <a:cxn ang="0">
                <a:pos x="356" y="826"/>
              </a:cxn>
              <a:cxn ang="0">
                <a:pos x="266" y="674"/>
              </a:cxn>
              <a:cxn ang="0">
                <a:pos x="186" y="512"/>
              </a:cxn>
              <a:cxn ang="0">
                <a:pos x="112" y="330"/>
              </a:cxn>
              <a:cxn ang="0">
                <a:pos x="0" y="0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18138" name="Freeform 26"/>
          <p:cNvSpPr>
            <a:spLocks/>
          </p:cNvSpPr>
          <p:nvPr/>
        </p:nvSpPr>
        <p:spPr bwMode="auto">
          <a:xfrm>
            <a:off x="5638800" y="-6350"/>
            <a:ext cx="3216275" cy="1200150"/>
          </a:xfrm>
          <a:custGeom>
            <a:avLst/>
            <a:gdLst/>
            <a:ahLst/>
            <a:cxnLst>
              <a:cxn ang="0">
                <a:pos x="2026" y="756"/>
              </a:cxn>
              <a:cxn ang="0">
                <a:pos x="1054" y="272"/>
              </a:cxn>
              <a:cxn ang="0">
                <a:pos x="0" y="0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0" r:id="rId2"/>
    <p:sldLayoutId id="2147483919" r:id="rId3"/>
    <p:sldLayoutId id="2147483918" r:id="rId4"/>
    <p:sldLayoutId id="2147483917" r:id="rId5"/>
    <p:sldLayoutId id="2147483916" r:id="rId6"/>
    <p:sldLayoutId id="2147483915" r:id="rId7"/>
    <p:sldLayoutId id="2147483914" r:id="rId8"/>
    <p:sldLayoutId id="2147483913" r:id="rId9"/>
    <p:sldLayoutId id="2147483912" r:id="rId10"/>
    <p:sldLayoutId id="2147483911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3"/>
          <p:cNvSpPr>
            <a:spLocks/>
          </p:cNvSpPr>
          <p:nvPr/>
        </p:nvSpPr>
        <p:spPr bwMode="auto">
          <a:xfrm>
            <a:off x="0" y="950913"/>
            <a:ext cx="4760913" cy="5003800"/>
          </a:xfrm>
          <a:custGeom>
            <a:avLst/>
            <a:gdLst/>
            <a:ahLst/>
            <a:cxnLst>
              <a:cxn ang="0">
                <a:pos x="692" y="0"/>
              </a:cxn>
              <a:cxn ang="0">
                <a:pos x="0" y="399"/>
              </a:cxn>
              <a:cxn ang="0">
                <a:pos x="0" y="1202"/>
              </a:cxn>
              <a:cxn ang="0">
                <a:pos x="692" y="1600"/>
              </a:cxn>
              <a:cxn ang="0">
                <a:pos x="1492" y="800"/>
              </a:cxn>
              <a:cxn ang="0">
                <a:pos x="692" y="0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29" name="Freeform 4"/>
          <p:cNvSpPr>
            <a:spLocks/>
          </p:cNvSpPr>
          <p:nvPr/>
        </p:nvSpPr>
        <p:spPr bwMode="auto">
          <a:xfrm>
            <a:off x="7435850" y="1541463"/>
            <a:ext cx="1711325" cy="2360612"/>
          </a:xfrm>
          <a:custGeom>
            <a:avLst/>
            <a:gdLst/>
            <a:ahLst/>
            <a:cxnLst>
              <a:cxn ang="0">
                <a:pos x="520" y="32"/>
              </a:cxn>
              <a:cxn ang="0">
                <a:pos x="370" y="0"/>
              </a:cxn>
              <a:cxn ang="0">
                <a:pos x="0" y="370"/>
              </a:cxn>
              <a:cxn ang="0">
                <a:pos x="370" y="740"/>
              </a:cxn>
              <a:cxn ang="0">
                <a:pos x="520" y="709"/>
              </a:cxn>
              <a:cxn ang="0">
                <a:pos x="520" y="32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30" name="Line 5"/>
          <p:cNvSpPr>
            <a:spLocks noChangeShapeType="1"/>
          </p:cNvSpPr>
          <p:nvPr/>
        </p:nvSpPr>
        <p:spPr bwMode="auto">
          <a:xfrm flipH="1">
            <a:off x="4718050" y="2803525"/>
            <a:ext cx="2717800" cy="249238"/>
          </a:xfrm>
          <a:prstGeom prst="line">
            <a:avLst/>
          </a:prstGeom>
          <a:noFill/>
          <a:ln w="12700">
            <a:solidFill>
              <a:srgbClr val="FFFFFF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84200" y="5846763"/>
            <a:ext cx="917575" cy="746125"/>
          </a:xfrm>
          <a:custGeom>
            <a:avLst/>
            <a:gdLst/>
            <a:ahLst/>
            <a:cxnLst>
              <a:cxn ang="0">
                <a:pos x="0" y="470"/>
              </a:cxn>
              <a:cxn ang="0">
                <a:pos x="286" y="270"/>
              </a:cxn>
              <a:cxn ang="0">
                <a:pos x="578" y="0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30000"/>
              </a:srgb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sp>
        <p:nvSpPr>
          <p:cNvPr id="32" name="Freeform 7"/>
          <p:cNvSpPr>
            <a:spLocks/>
          </p:cNvSpPr>
          <p:nvPr/>
        </p:nvSpPr>
        <p:spPr bwMode="auto">
          <a:xfrm>
            <a:off x="-3175" y="6272213"/>
            <a:ext cx="641350" cy="592137"/>
          </a:xfrm>
          <a:custGeom>
            <a:avLst/>
            <a:gdLst/>
            <a:ahLst/>
            <a:cxnLst>
              <a:cxn ang="0">
                <a:pos x="189" y="183"/>
              </a:cxn>
              <a:cxn ang="0">
                <a:pos x="191" y="160"/>
              </a:cxn>
              <a:cxn ang="0">
                <a:pos x="31" y="0"/>
              </a:cxn>
              <a:cxn ang="0">
                <a:pos x="0" y="3"/>
              </a:cxn>
              <a:cxn ang="0">
                <a:pos x="0" y="183"/>
              </a:cxn>
              <a:cxn ang="0">
                <a:pos x="189" y="183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  <a:defRPr/>
            </a:pPr>
            <a:endParaRPr lang="fr-FR">
              <a:cs typeface="+mn-cs"/>
            </a:endParaRPr>
          </a:p>
        </p:txBody>
      </p:sp>
      <p:grpSp>
        <p:nvGrpSpPr>
          <p:cNvPr id="223239" name="Group 10"/>
          <p:cNvGrpSpPr>
            <a:grpSpLocks noChangeAspect="1"/>
          </p:cNvGrpSpPr>
          <p:nvPr/>
        </p:nvGrpSpPr>
        <p:grpSpPr bwMode="auto">
          <a:xfrm>
            <a:off x="150813" y="150813"/>
            <a:ext cx="522287" cy="468312"/>
            <a:chOff x="1352" y="681"/>
            <a:chExt cx="3519" cy="3153"/>
          </a:xfrm>
        </p:grpSpPr>
        <p:sp>
          <p:nvSpPr>
            <p:cNvPr id="34" name="Freeform 11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35" name="Freeform 12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36" name="Freeform 13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37" name="Freeform 14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38" name="Freeform 15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39" name="Freeform 16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0" name="Freeform 17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1" name="Freeform 18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2" name="Freeform 19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3" name="Freeform 20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4" name="Freeform 21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5" name="Freeform 22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6" name="Freeform 23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7" name="Freeform 24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  <p:sp>
          <p:nvSpPr>
            <p:cNvPr id="48" name="Freeform 25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  <a:buFont typeface="Wingdings" pitchFamily="2" charset="2"/>
                <a:buNone/>
                <a:defRPr/>
              </a:pPr>
              <a:endParaRPr lang="fr-FR">
                <a:cs typeface="+mn-cs"/>
              </a:endParaRPr>
            </a:p>
          </p:txBody>
        </p:sp>
      </p:grpSp>
      <p:pic>
        <p:nvPicPr>
          <p:cNvPr id="223240" name="Picture 33" descr="Public Affairs_whit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34150" y="6559550"/>
            <a:ext cx="19002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324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87313"/>
            <a:ext cx="815816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</a:t>
            </a:r>
            <a:br>
              <a:rPr lang="en-US" smtClean="0"/>
            </a:br>
            <a:r>
              <a:rPr lang="en-US" smtClean="0"/>
              <a:t>Klicken bearbeiten</a:t>
            </a:r>
          </a:p>
        </p:txBody>
      </p:sp>
      <p:sp>
        <p:nvSpPr>
          <p:cNvPr id="22324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2425" y="977900"/>
            <a:ext cx="7737475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</p:txBody>
      </p:sp>
      <p:sp>
        <p:nvSpPr>
          <p:cNvPr id="50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82050" y="6565900"/>
            <a:ext cx="204788" cy="1825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1200" b="1">
                <a:cs typeface="+mn-cs"/>
              </a:defRPr>
            </a:lvl1pPr>
          </a:lstStyle>
          <a:p>
            <a:pPr>
              <a:defRPr/>
            </a:pPr>
            <a:fld id="{05A277E2-EC26-4C68-8238-8A2522A6F8E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1" r:id="rId2"/>
    <p:sldLayoutId id="2147483930" r:id="rId3"/>
    <p:sldLayoutId id="2147483929" r:id="rId4"/>
    <p:sldLayoutId id="2147483928" r:id="rId5"/>
    <p:sldLayoutId id="2147483927" r:id="rId6"/>
    <p:sldLayoutId id="2147483926" r:id="rId7"/>
    <p:sldLayoutId id="2147483925" r:id="rId8"/>
    <p:sldLayoutId id="2147483924" r:id="rId9"/>
    <p:sldLayoutId id="2147483923" r:id="rId10"/>
    <p:sldLayoutId id="2147483922" r:id="rId11"/>
  </p:sldLayoutIdLst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Calibri" pitchFamily="34" charset="0"/>
        </a:defRPr>
      </a:lvl9pPr>
    </p:titleStyle>
    <p:bodyStyle>
      <a:lvl1pPr marL="180975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30238" indent="-26828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ð"/>
        <a:defRPr sz="1600">
          <a:solidFill>
            <a:schemeClr val="tx1"/>
          </a:solidFill>
          <a:latin typeface="+mn-lt"/>
        </a:defRPr>
      </a:lvl2pPr>
      <a:lvl3pPr marL="990600" indent="-18097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Calibri" pitchFamily="34" charset="0"/>
        <a:buChar char="̶"/>
        <a:defRPr sz="1400">
          <a:solidFill>
            <a:schemeClr val="tx1"/>
          </a:solidFill>
          <a:latin typeface="+mn-lt"/>
        </a:defRPr>
      </a:lvl3pPr>
      <a:lvl4pPr marL="1443038" indent="-185738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4pPr>
      <a:lvl5pPr marL="1797050" indent="-174625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5pPr>
      <a:lvl6pPr marL="22542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6pPr>
      <a:lvl7pPr marL="27114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7pPr>
      <a:lvl8pPr marL="31686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8pPr>
      <a:lvl9pPr marL="3625850" indent="-174625" algn="l" rtl="0" fontAlgn="base">
        <a:lnSpc>
          <a:spcPct val="90000"/>
        </a:lnSpc>
        <a:spcBef>
          <a:spcPct val="50000"/>
        </a:spcBef>
        <a:spcAft>
          <a:spcPct val="0"/>
        </a:spcAft>
        <a:buFont typeface="Wingdings" pitchFamily="2" charset="2"/>
        <a:buChar char="§"/>
        <a:defRPr sz="1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5" name="Titel 26"/>
          <p:cNvSpPr>
            <a:spLocks noGrp="1"/>
          </p:cNvSpPr>
          <p:nvPr>
            <p:ph type="ctrTitle"/>
          </p:nvPr>
        </p:nvSpPr>
        <p:spPr>
          <a:xfrm>
            <a:off x="363168" y="1442981"/>
            <a:ext cx="7835160" cy="1578894"/>
          </a:xfrm>
        </p:spPr>
        <p:txBody>
          <a:bodyPr/>
          <a:lstStyle/>
          <a:p>
            <a:pPr algn="ctr" eaLnBrk="1" hangingPunct="1"/>
            <a:r>
              <a:rPr lang="it-IT" sz="4000" dirty="0" smtClean="0"/>
              <a:t>L’agenda delle priorità per i pensionati italiani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sz="1400" dirty="0" smtClean="0"/>
              <a:t/>
            </a:r>
            <a:br>
              <a:rPr lang="it-IT" sz="1400" dirty="0" smtClean="0"/>
            </a:br>
            <a:r>
              <a:rPr lang="it-IT" sz="2000" dirty="0" smtClean="0"/>
              <a:t>Dati banca dati </a:t>
            </a:r>
            <a:r>
              <a:rPr lang="it-IT" sz="2000" dirty="0" err="1" smtClean="0"/>
              <a:t>Ipsos</a:t>
            </a:r>
            <a:r>
              <a:rPr lang="it-IT" sz="2000" dirty="0" smtClean="0"/>
              <a:t> e sondaggio febbraio 2014 per </a:t>
            </a:r>
            <a:endParaRPr lang="en-US" sz="2000" b="0" dirty="0" smtClean="0"/>
          </a:p>
        </p:txBody>
      </p:sp>
      <p:pic>
        <p:nvPicPr>
          <p:cNvPr id="2" name="Picture 2" descr="http://santolceseinforma.files.wordpress.com/2012/02/logo_spi_cg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8773" y="2322362"/>
            <a:ext cx="505649" cy="659543"/>
          </a:xfrm>
          <a:prstGeom prst="rect">
            <a:avLst/>
          </a:prstGeom>
          <a:noFill/>
        </p:spPr>
      </p:pic>
      <p:pic>
        <p:nvPicPr>
          <p:cNvPr id="5" name="Picture 2" descr="http://www.panorama.it/images/foto/un-anziano-al-supermercato/1560585-1/Un-anziano-al-supermercato_h_part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355" y="3193212"/>
            <a:ext cx="5486801" cy="32852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10795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US" sz="2600" b="1" smtClean="0">
                <a:solidFill>
                  <a:srgbClr val="1F497D"/>
                </a:solidFill>
                <a:latin typeface="Calibri" pitchFamily="34" charset="0"/>
              </a:rPr>
              <a:t>Metodologia</a:t>
            </a:r>
          </a:p>
        </p:txBody>
      </p:sp>
      <p:graphicFrame>
        <p:nvGraphicFramePr>
          <p:cNvPr id="32787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000823"/>
              </p:ext>
            </p:extLst>
          </p:nvPr>
        </p:nvGraphicFramePr>
        <p:xfrm>
          <a:off x="504825" y="629250"/>
          <a:ext cx="7480300" cy="5942460"/>
        </p:xfrm>
        <a:graphic>
          <a:graphicData uri="http://schemas.openxmlformats.org/drawingml/2006/table">
            <a:tbl>
              <a:tblPr/>
              <a:tblGrid>
                <a:gridCol w="3135313"/>
                <a:gridCol w="4344987"/>
              </a:tblGrid>
              <a:tr h="1190625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Universo di riferimento: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Individui residenti in Italia dai 18 anni in su in famiglie con telefono fisso (circa 49.000.000 individui). I dati presentati si riferiscono ai pensionati italiani residenti sul territorio nazionale, in famiglie  con telefono fisso (circa 16.600.000 individui)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25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Campione: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stratificato e casuale, selezionato in base a quote per sesso, età, titolo di studio, condizione occupazionale, e zona di residenza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Metodologia: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interviste telefoniche assistite da computer (CATI)</a:t>
                      </a:r>
                      <a:r>
                        <a:rPr kumimoji="0" lang="it-IT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Nr. Interviste eseguite </a:t>
                      </a:r>
                      <a:r>
                        <a:rPr kumimoji="0" lang="it-IT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tra i pensionati</a:t>
                      </a: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circa 2.000 da banca dati </a:t>
                      </a:r>
                      <a:r>
                        <a:rPr kumimoji="0" lang="it-I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Ipsos</a:t>
                      </a: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 gennaio/febbraio 2014 - 656 sondaggio ad hoc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Data di esecuzione interviste: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24-25-26 febbraio 2014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Margine di errore statistico </a:t>
                      </a:r>
                      <a:r>
                        <a:rPr kumimoji="0" lang="it-IT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interviste pensionati</a:t>
                      </a: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: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compreso tra +/- 0,4% e +/- 2,2% dati </a:t>
                      </a:r>
                      <a:r>
                        <a:rPr kumimoji="0" lang="it-I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Ipsos</a:t>
                      </a:r>
                      <a:endParaRPr kumimoji="0" lang="it-I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  <a:p>
                      <a:pPr marL="85725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it-I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compreso tra +/- 0,8% e +/- 4,0% ad hoc</a:t>
                      </a:r>
                    </a:p>
                  </a:txBody>
                  <a:tcPr marL="90000" marR="90000" marT="4680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2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225" y="3051172"/>
            <a:ext cx="4430713" cy="886397"/>
          </a:xfrm>
        </p:spPr>
        <p:txBody>
          <a:bodyPr/>
          <a:lstStyle/>
          <a:p>
            <a:pPr eaLnBrk="1" hangingPunct="1"/>
            <a:r>
              <a:rPr lang="it-IT" sz="3200" dirty="0" smtClean="0"/>
              <a:t>Le preoccupazioni dei pensionati</a:t>
            </a:r>
          </a:p>
        </p:txBody>
      </p:sp>
      <p:sp>
        <p:nvSpPr>
          <p:cNvPr id="237570" name="Rectangle 2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A918570-8FF4-4C73-9F26-73CCB5AD4768}" type="slidenum">
              <a:rPr lang="en-US" smtClean="0">
                <a:cs typeface="Arial" charset="0"/>
              </a:rPr>
              <a:pPr/>
              <a:t>3</a:t>
            </a:fld>
            <a:endParaRPr lang="en-US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4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54682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400" b="1" dirty="0" smtClean="0">
                <a:solidFill>
                  <a:srgbClr val="1F497D"/>
                </a:solidFill>
              </a:rPr>
              <a:t>I problemi più urgenti in Italia. Totale citazioni.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(risposta spontanea, massimo tre citazioni) 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107186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2347780"/>
              </p:ext>
            </p:extLst>
          </p:nvPr>
        </p:nvGraphicFramePr>
        <p:xfrm>
          <a:off x="1293178" y="958791"/>
          <a:ext cx="6096000" cy="5202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3208"/>
                <a:gridCol w="1386396"/>
                <a:gridCol w="1386396"/>
              </a:tblGrid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I PROBLEMI IN ITALIA …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per i pensionati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per gli italiani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Occupazione e lavoro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86%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Situazione politica, instabilita' politica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Economia, sviluppo economico, competitivita'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28%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Pensioni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Tasse, imposizione fiscale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Sanita', assistenza sanitaria, ospedali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Finanze, disavanzo, debito pubblico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Giovani, problemi giovanili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Anziani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Il costo della vita, l'inflazione, il potere d'acquisto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Criminalita', violenza, sicurezza dei cittadini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Scuole e asili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Smaltimento dei rifiuti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Servizi sociali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Giustizia, funzionamento, tempi lunghi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Arrotonda angolo diagonale rettangolo 7"/>
          <p:cNvSpPr/>
          <p:nvPr/>
        </p:nvSpPr>
        <p:spPr bwMode="auto">
          <a:xfrm>
            <a:off x="6446713" y="2007841"/>
            <a:ext cx="488272" cy="221942"/>
          </a:xfrm>
          <a:prstGeom prst="round2DiagRect">
            <a:avLst/>
          </a:prstGeom>
          <a:noFill/>
          <a:ln w="28575" cap="flat" cmpd="sng" algn="ctr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9" name="Arrotonda angolo diagonale rettangolo 8"/>
          <p:cNvSpPr/>
          <p:nvPr/>
        </p:nvSpPr>
        <p:spPr bwMode="auto">
          <a:xfrm>
            <a:off x="5069149" y="2373305"/>
            <a:ext cx="488272" cy="221942"/>
          </a:xfrm>
          <a:prstGeom prst="round2DiagRect">
            <a:avLst/>
          </a:prstGeom>
          <a:noFill/>
          <a:ln w="28575" cap="flat" cmpd="sng" algn="ctr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31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5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54682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 smtClean="0">
                <a:solidFill>
                  <a:srgbClr val="1F497D"/>
                </a:solidFill>
              </a:rPr>
              <a:t>I problemi più urgenti nel proprio comune di residenza. Totale citazioni.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(risposta spontanea, massimo tre citazioni) 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107186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967070"/>
              </p:ext>
            </p:extLst>
          </p:nvPr>
        </p:nvGraphicFramePr>
        <p:xfrm>
          <a:off x="1293178" y="887767"/>
          <a:ext cx="6096000" cy="5512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3208"/>
                <a:gridCol w="1386396"/>
                <a:gridCol w="1386396"/>
              </a:tblGrid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I PROBLEMI </a:t>
                      </a:r>
                      <a:r>
                        <a:rPr lang="it-IT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NEL PROPRIO COMUNE …</a:t>
                      </a:r>
                      <a:endParaRPr lang="it-IT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per i pensionati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per gli italiani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Occupazione e lavoro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46%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Manutenzione, stato delle strade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18%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Economia, sviluppo economico, competitivita'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Finanze, disavanzo, debito pubblico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Tasse, imposizione fiscale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Situazione politica, instabilita' politica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8%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Giovani, problemi giovanili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Sanita', assistenza sanitaria, ospedali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Traffico, viabilita'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Criminalita', violenza, sicurezza dei cittadini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Raccolta dei rifiuti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Inquinamento e ambiente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Il costo della vita, l'inflazione, il potere d'acquisto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Efficienza dell'amministrazione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Pensioni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9525" marR="9525" marT="9525" marB="0" anchor="ctr"/>
                </a:tc>
              </a:tr>
              <a:tr h="30931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Anziani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Arrotonda angolo diagonale rettangolo 7"/>
          <p:cNvSpPr/>
          <p:nvPr/>
        </p:nvSpPr>
        <p:spPr bwMode="auto">
          <a:xfrm>
            <a:off x="6424598" y="1244360"/>
            <a:ext cx="488272" cy="221942"/>
          </a:xfrm>
          <a:prstGeom prst="round2DiagRect">
            <a:avLst/>
          </a:prstGeom>
          <a:noFill/>
          <a:ln w="28575" cap="flat" cmpd="sng" algn="ctr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35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6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72438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I problemi più urgenti in Italia e nel proprio comune di residenza. </a:t>
            </a:r>
          </a:p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Totale citazioni riaggregate per aree tematiche.</a:t>
            </a:r>
          </a:p>
          <a:p>
            <a:pPr>
              <a:lnSpc>
                <a:spcPct val="90000"/>
              </a:lnSpc>
            </a:pPr>
            <a:r>
              <a:rPr lang="it-IT" sz="1400" b="1" i="1" dirty="0" smtClean="0">
                <a:solidFill>
                  <a:srgbClr val="1F497D"/>
                </a:solidFill>
              </a:rPr>
              <a:t>(risposta spontanea, massimo tre citazioni) </a:t>
            </a:r>
            <a:endParaRPr lang="en-US" sz="14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107186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pic>
        <p:nvPicPr>
          <p:cNvPr id="6" name="Immagine 5"/>
          <p:cNvPicPr/>
          <p:nvPr>
            <p:extLst>
              <p:ext uri="{D42A27DB-BD31-4B8C-83A1-F6EECF244321}">
                <p14:modId xmlns:p14="http://schemas.microsoft.com/office/powerpoint/2010/main" val="2904007556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76250" y="1239838"/>
            <a:ext cx="8286750" cy="4200525"/>
          </a:xfrm>
          <a:prstGeom prst="rect">
            <a:avLst/>
          </a:prstGeom>
        </p:spPr>
      </p:pic>
      <p:sp>
        <p:nvSpPr>
          <p:cNvPr id="9" name="Arrotonda angolo diagonale rettangolo 8"/>
          <p:cNvSpPr/>
          <p:nvPr/>
        </p:nvSpPr>
        <p:spPr bwMode="auto">
          <a:xfrm>
            <a:off x="5033637" y="2071453"/>
            <a:ext cx="488272" cy="221942"/>
          </a:xfrm>
          <a:prstGeom prst="round2DiagRect">
            <a:avLst/>
          </a:prstGeom>
          <a:noFill/>
          <a:ln w="28575" cap="flat" cmpd="sng" algn="ctr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7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 smtClean="0">
                <a:solidFill>
                  <a:srgbClr val="1F497D"/>
                </a:solidFill>
              </a:rPr>
              <a:t>Che giudizio darebbe alla qualità della vita nella sua zona?</a:t>
            </a:r>
            <a:endParaRPr lang="en-US" sz="2000" b="1" dirty="0" smtClean="0">
              <a:solidFill>
                <a:srgbClr val="1F497D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36162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7" name="Grafico 6"/>
          <p:cNvGraphicFramePr/>
          <p:nvPr>
            <p:extLst>
              <p:ext uri="{D42A27DB-BD31-4B8C-83A1-F6EECF244321}">
                <p14:modId xmlns:p14="http://schemas.microsoft.com/office/powerpoint/2010/main" val="3529276151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9142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8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Lei pensa che nel suo comune, rispetto agli ultimi anni, la qualità della vita dei suoi concittadini sia …</a:t>
            </a:r>
            <a:endParaRPr lang="en-US" sz="2000" b="1" dirty="0" smtClean="0">
              <a:solidFill>
                <a:srgbClr val="1F497D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36162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7" name="Grafico 6"/>
          <p:cNvGraphicFramePr/>
          <p:nvPr>
            <p:extLst>
              <p:ext uri="{D42A27DB-BD31-4B8C-83A1-F6EECF244321}">
                <p14:modId xmlns:p14="http://schemas.microsoft.com/office/powerpoint/2010/main" val="2210487550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0853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9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E, pensando ai prossimi 5-10 anni, secondo lei, la qualità della vita nel suo </a:t>
            </a:r>
            <a:r>
              <a:rPr lang="it-IT" sz="2000" b="1" dirty="0" smtClean="0">
                <a:solidFill>
                  <a:srgbClr val="1F497D"/>
                </a:solidFill>
              </a:rPr>
              <a:t>comune …</a:t>
            </a:r>
            <a:endParaRPr lang="en-US" sz="2000" b="1" dirty="0" smtClean="0">
              <a:solidFill>
                <a:srgbClr val="1F497D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36162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7" name="Grafico 6"/>
          <p:cNvGraphicFramePr/>
          <p:nvPr>
            <p:extLst>
              <p:ext uri="{D42A27DB-BD31-4B8C-83A1-F6EECF244321}">
                <p14:modId xmlns:p14="http://schemas.microsoft.com/office/powerpoint/2010/main" val="1316759063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1405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10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90194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 smtClean="0">
                <a:solidFill>
                  <a:srgbClr val="1F497D"/>
                </a:solidFill>
              </a:rPr>
              <a:t>A che punto è la crisi?</a:t>
            </a:r>
            <a:endParaRPr lang="en-US" sz="1600" b="1" dirty="0" smtClean="0">
              <a:solidFill>
                <a:srgbClr val="1F497D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018406" y="6523953"/>
            <a:ext cx="3026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gennaio/febbraio 2014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378978955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224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225" y="3051172"/>
            <a:ext cx="4430713" cy="886397"/>
          </a:xfrm>
        </p:spPr>
        <p:txBody>
          <a:bodyPr/>
          <a:lstStyle/>
          <a:p>
            <a:pPr eaLnBrk="1" hangingPunct="1"/>
            <a:r>
              <a:rPr lang="it-IT" sz="3200" dirty="0" smtClean="0"/>
              <a:t>Le attese verso il nuovo Governo</a:t>
            </a:r>
          </a:p>
        </p:txBody>
      </p:sp>
      <p:sp>
        <p:nvSpPr>
          <p:cNvPr id="237570" name="Rectangle 2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A918570-8FF4-4C73-9F26-73CCB5AD4768}" type="slidenum">
              <a:rPr lang="en-US" smtClean="0">
                <a:cs typeface="Arial" charset="0"/>
              </a:rPr>
              <a:pPr/>
              <a:t>11</a:t>
            </a:fld>
            <a:endParaRPr lang="en-US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38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12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72438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 smtClean="0">
                <a:solidFill>
                  <a:srgbClr val="1F497D"/>
                </a:solidFill>
              </a:rPr>
              <a:t>Quanta fiducia ha in Matteo </a:t>
            </a:r>
            <a:r>
              <a:rPr lang="it-IT" sz="2000" b="1" dirty="0" err="1" smtClean="0">
                <a:solidFill>
                  <a:srgbClr val="1F497D"/>
                </a:solidFill>
              </a:rPr>
              <a:t>Renzi</a:t>
            </a:r>
            <a:r>
              <a:rPr lang="it-IT" sz="2000" b="1" dirty="0" smtClean="0">
                <a:solidFill>
                  <a:srgbClr val="1F497D"/>
                </a:solidFill>
              </a:rPr>
              <a:t> come nuovo Presidente del Consiglio?</a:t>
            </a:r>
            <a:endParaRPr lang="en-US" sz="1600" b="1" dirty="0" smtClean="0">
              <a:solidFill>
                <a:srgbClr val="1F497D"/>
              </a:solidFill>
            </a:endParaRPr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1285896256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3018406" y="6523953"/>
            <a:ext cx="2759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Ballarò 24 febbraio 2014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149232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13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72438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Il nuovo governo </a:t>
            </a:r>
            <a:r>
              <a:rPr lang="it-IT" sz="2000" b="1" dirty="0" err="1">
                <a:solidFill>
                  <a:srgbClr val="1F497D"/>
                </a:solidFill>
              </a:rPr>
              <a:t>Renzi</a:t>
            </a:r>
            <a:r>
              <a:rPr lang="it-IT" sz="2000" b="1" dirty="0">
                <a:solidFill>
                  <a:srgbClr val="1F497D"/>
                </a:solidFill>
              </a:rPr>
              <a:t> </a:t>
            </a:r>
            <a:r>
              <a:rPr lang="it-IT" sz="2000" b="1" dirty="0" err="1">
                <a:solidFill>
                  <a:srgbClr val="1F497D"/>
                </a:solidFill>
              </a:rPr>
              <a:t>sara'</a:t>
            </a:r>
            <a:r>
              <a:rPr lang="it-IT" sz="2000" b="1" dirty="0">
                <a:solidFill>
                  <a:srgbClr val="1F497D"/>
                </a:solidFill>
              </a:rPr>
              <a:t>...</a:t>
            </a:r>
            <a:endParaRPr lang="en-US" sz="1600" b="1" dirty="0" smtClean="0">
              <a:solidFill>
                <a:srgbClr val="1F497D"/>
              </a:solidFill>
            </a:endParaRPr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3083861262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018406" y="6523953"/>
            <a:ext cx="2759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Ballarò 24 febbraio 2014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308803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14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72438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Il nuovo governo </a:t>
            </a:r>
            <a:r>
              <a:rPr lang="it-IT" sz="2000" b="1" dirty="0" err="1" smtClean="0">
                <a:solidFill>
                  <a:srgbClr val="1F497D"/>
                </a:solidFill>
              </a:rPr>
              <a:t>Renzi</a:t>
            </a:r>
            <a:r>
              <a:rPr lang="it-IT" sz="2000" b="1" dirty="0" smtClean="0">
                <a:solidFill>
                  <a:srgbClr val="1F497D"/>
                </a:solidFill>
              </a:rPr>
              <a:t> ...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(% risposte affermative)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3519918626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018406" y="6523953"/>
            <a:ext cx="2759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Ballarò 24 febbraio 2014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362487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15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72438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Secondo lei un governo guidato da </a:t>
            </a:r>
            <a:r>
              <a:rPr lang="it-IT" sz="2000" b="1" dirty="0" err="1">
                <a:solidFill>
                  <a:srgbClr val="1F497D"/>
                </a:solidFill>
              </a:rPr>
              <a:t>Renzi</a:t>
            </a:r>
            <a:r>
              <a:rPr lang="it-IT" sz="2000" b="1" dirty="0">
                <a:solidFill>
                  <a:srgbClr val="1F497D"/>
                </a:solidFill>
              </a:rPr>
              <a:t> riuscirà ad essere solido e a fare le principali riforme necessarie per il Paese ?</a:t>
            </a:r>
            <a:endParaRPr lang="en-US" sz="1600" b="1" dirty="0" smtClean="0">
              <a:solidFill>
                <a:srgbClr val="1F497D"/>
              </a:solidFill>
            </a:endParaRPr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4293858593"/>
              </p:ext>
            </p:extLst>
          </p:nvPr>
        </p:nvGraphicFramePr>
        <p:xfrm>
          <a:off x="363984" y="1029811"/>
          <a:ext cx="7581530" cy="5086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3018406" y="6523953"/>
            <a:ext cx="28640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Banca dati </a:t>
            </a:r>
            <a:r>
              <a:rPr lang="it-IT" sz="1200" dirty="0" err="1" smtClean="0"/>
              <a:t>Ipsos</a:t>
            </a:r>
            <a:r>
              <a:rPr lang="it-IT" sz="1200" dirty="0" smtClean="0"/>
              <a:t> 18-19 febbraio 2014</a:t>
            </a: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363462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16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90194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sz="2000" b="1" dirty="0">
                <a:solidFill>
                  <a:srgbClr val="1F497D"/>
                </a:solidFill>
              </a:rPr>
              <a:t>Nei giorni scorsi l’ISTAT ha dichiarato che il nostro PIL è leggermente salito dopo parecchio tempo. A suo parere … </a:t>
            </a:r>
            <a:endParaRPr lang="it-IT" sz="2000" b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2" name="Grafico 1"/>
          <p:cNvGraphicFramePr/>
          <p:nvPr>
            <p:extLst>
              <p:ext uri="{D42A27DB-BD31-4B8C-83A1-F6EECF244321}">
                <p14:modId xmlns:p14="http://schemas.microsoft.com/office/powerpoint/2010/main" val="1659714931"/>
              </p:ext>
            </p:extLst>
          </p:nvPr>
        </p:nvGraphicFramePr>
        <p:xfrm>
          <a:off x="346229" y="1322773"/>
          <a:ext cx="7519387" cy="4456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218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17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Quale </a:t>
            </a:r>
            <a:r>
              <a:rPr lang="it-IT" b="1" dirty="0">
                <a:solidFill>
                  <a:srgbClr val="1F497D"/>
                </a:solidFill>
              </a:rPr>
              <a:t>secondo </a:t>
            </a:r>
            <a:r>
              <a:rPr lang="it-IT" b="1" dirty="0" smtClean="0">
                <a:solidFill>
                  <a:srgbClr val="1F497D"/>
                </a:solidFill>
              </a:rPr>
              <a:t>lei qual </a:t>
            </a:r>
            <a:r>
              <a:rPr lang="it-IT" b="1" dirty="0">
                <a:solidFill>
                  <a:srgbClr val="1F497D"/>
                </a:solidFill>
              </a:rPr>
              <a:t>è il </a:t>
            </a:r>
            <a:r>
              <a:rPr lang="it-IT" b="1" dirty="0" smtClean="0">
                <a:solidFill>
                  <a:srgbClr val="1F497D"/>
                </a:solidFill>
              </a:rPr>
              <a:t>problema più </a:t>
            </a:r>
            <a:r>
              <a:rPr lang="it-IT" b="1" dirty="0">
                <a:solidFill>
                  <a:srgbClr val="1F497D"/>
                </a:solidFill>
              </a:rPr>
              <a:t>urgente, quello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primo per migliorare </a:t>
            </a:r>
            <a:r>
              <a:rPr lang="it-IT" b="1" dirty="0" smtClean="0">
                <a:solidFill>
                  <a:srgbClr val="1F497D"/>
                </a:solidFill>
              </a:rPr>
              <a:t>…</a:t>
            </a:r>
            <a:endParaRPr lang="en-US" b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837456584"/>
              </p:ext>
            </p:extLst>
          </p:nvPr>
        </p:nvGraphicFramePr>
        <p:xfrm>
          <a:off x="257454" y="1065319"/>
          <a:ext cx="7945514" cy="5440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CasellaDiTesto 1"/>
          <p:cNvSpPr txBox="1"/>
          <p:nvPr/>
        </p:nvSpPr>
        <p:spPr>
          <a:xfrm>
            <a:off x="3098316" y="674748"/>
            <a:ext cx="2096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PRIMA CITAZIONE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45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18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Quale </a:t>
            </a:r>
            <a:r>
              <a:rPr lang="it-IT" b="1" dirty="0">
                <a:solidFill>
                  <a:srgbClr val="1F497D"/>
                </a:solidFill>
              </a:rPr>
              <a:t>secondo </a:t>
            </a:r>
            <a:r>
              <a:rPr lang="it-IT" b="1" dirty="0" smtClean="0">
                <a:solidFill>
                  <a:srgbClr val="1F497D"/>
                </a:solidFill>
              </a:rPr>
              <a:t>lei qual </a:t>
            </a:r>
            <a:r>
              <a:rPr lang="it-IT" b="1" dirty="0">
                <a:solidFill>
                  <a:srgbClr val="1F497D"/>
                </a:solidFill>
              </a:rPr>
              <a:t>è il </a:t>
            </a:r>
            <a:r>
              <a:rPr lang="it-IT" b="1" dirty="0" smtClean="0">
                <a:solidFill>
                  <a:srgbClr val="1F497D"/>
                </a:solidFill>
              </a:rPr>
              <a:t>problema più </a:t>
            </a:r>
            <a:r>
              <a:rPr lang="it-IT" b="1" dirty="0">
                <a:solidFill>
                  <a:srgbClr val="1F497D"/>
                </a:solidFill>
              </a:rPr>
              <a:t>urgente, quello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primo per migliorare </a:t>
            </a:r>
            <a:r>
              <a:rPr lang="it-IT" b="1" u="sng" dirty="0" smtClean="0">
                <a:solidFill>
                  <a:srgbClr val="1F497D"/>
                </a:solidFill>
              </a:rPr>
              <a:t>LE CONDIZIONI DEL NOSTRO PAESE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1439187821"/>
              </p:ext>
            </p:extLst>
          </p:nvPr>
        </p:nvGraphicFramePr>
        <p:xfrm>
          <a:off x="257454" y="1074857"/>
          <a:ext cx="7945514" cy="5430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275095" y="745769"/>
            <a:ext cx="2096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PRIMA CITAZIONE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97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19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Quale </a:t>
            </a:r>
            <a:r>
              <a:rPr lang="it-IT" b="1" dirty="0">
                <a:solidFill>
                  <a:srgbClr val="1F497D"/>
                </a:solidFill>
              </a:rPr>
              <a:t>secondo </a:t>
            </a:r>
            <a:r>
              <a:rPr lang="it-IT" b="1" dirty="0" smtClean="0">
                <a:solidFill>
                  <a:srgbClr val="1F497D"/>
                </a:solidFill>
              </a:rPr>
              <a:t>lei qual </a:t>
            </a:r>
            <a:r>
              <a:rPr lang="it-IT" b="1" dirty="0">
                <a:solidFill>
                  <a:srgbClr val="1F497D"/>
                </a:solidFill>
              </a:rPr>
              <a:t>è il </a:t>
            </a:r>
            <a:r>
              <a:rPr lang="it-IT" b="1" dirty="0" smtClean="0">
                <a:solidFill>
                  <a:srgbClr val="1F497D"/>
                </a:solidFill>
              </a:rPr>
              <a:t>problema più </a:t>
            </a:r>
            <a:r>
              <a:rPr lang="it-IT" b="1" dirty="0">
                <a:solidFill>
                  <a:srgbClr val="1F497D"/>
                </a:solidFill>
              </a:rPr>
              <a:t>urgente, quello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primo per migliorare </a:t>
            </a:r>
            <a:r>
              <a:rPr lang="it-IT" b="1" u="sng" dirty="0" smtClean="0">
                <a:solidFill>
                  <a:srgbClr val="1F497D"/>
                </a:solidFill>
              </a:rPr>
              <a:t>LA SUA VITA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746267420"/>
              </p:ext>
            </p:extLst>
          </p:nvPr>
        </p:nvGraphicFramePr>
        <p:xfrm>
          <a:off x="257454" y="1029809"/>
          <a:ext cx="7945514" cy="5475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451875" y="692548"/>
            <a:ext cx="2096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PRIMA CITAZIONE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60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20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Quale </a:t>
            </a:r>
            <a:r>
              <a:rPr lang="it-IT" b="1" dirty="0">
                <a:solidFill>
                  <a:srgbClr val="1F497D"/>
                </a:solidFill>
              </a:rPr>
              <a:t>secondo </a:t>
            </a:r>
            <a:r>
              <a:rPr lang="it-IT" b="1" dirty="0" smtClean="0">
                <a:solidFill>
                  <a:srgbClr val="1F497D"/>
                </a:solidFill>
              </a:rPr>
              <a:t>lei qual </a:t>
            </a:r>
            <a:r>
              <a:rPr lang="it-IT" b="1" dirty="0">
                <a:solidFill>
                  <a:srgbClr val="1F497D"/>
                </a:solidFill>
              </a:rPr>
              <a:t>è il </a:t>
            </a:r>
            <a:r>
              <a:rPr lang="it-IT" b="1" dirty="0" smtClean="0">
                <a:solidFill>
                  <a:srgbClr val="1F497D"/>
                </a:solidFill>
              </a:rPr>
              <a:t>problema più </a:t>
            </a:r>
            <a:r>
              <a:rPr lang="it-IT" b="1" dirty="0">
                <a:solidFill>
                  <a:srgbClr val="1F497D"/>
                </a:solidFill>
              </a:rPr>
              <a:t>urgente, quello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primo per migliorare </a:t>
            </a:r>
            <a:r>
              <a:rPr lang="it-IT" b="1" u="sng" dirty="0" smtClean="0">
                <a:solidFill>
                  <a:srgbClr val="1F497D"/>
                </a:solidFill>
              </a:rPr>
              <a:t>LA VITA DEI SUOI CARI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2666102964"/>
              </p:ext>
            </p:extLst>
          </p:nvPr>
        </p:nvGraphicFramePr>
        <p:xfrm>
          <a:off x="257454" y="1136341"/>
          <a:ext cx="7945514" cy="53694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373524" y="763525"/>
            <a:ext cx="2096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PRIMA CITAZIONE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60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21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45804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 smtClean="0">
                <a:solidFill>
                  <a:srgbClr val="1F497D"/>
                </a:solidFill>
              </a:rPr>
              <a:t>Quali sono i problemi più urgenti, quelli </a:t>
            </a:r>
            <a:r>
              <a:rPr lang="it-IT" b="1" dirty="0">
                <a:solidFill>
                  <a:srgbClr val="1F497D"/>
                </a:solidFill>
              </a:rPr>
              <a:t>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</a:t>
            </a:r>
            <a:r>
              <a:rPr lang="it-IT" b="1" dirty="0" smtClean="0">
                <a:solidFill>
                  <a:srgbClr val="1F497D"/>
                </a:solidFill>
              </a:rPr>
              <a:t>per </a:t>
            </a:r>
            <a:r>
              <a:rPr lang="it-IT" b="1" dirty="0">
                <a:solidFill>
                  <a:srgbClr val="1F497D"/>
                </a:solidFill>
              </a:rPr>
              <a:t>migliorare </a:t>
            </a:r>
            <a:r>
              <a:rPr lang="it-IT" b="1" dirty="0" smtClean="0">
                <a:solidFill>
                  <a:srgbClr val="1F497D"/>
                </a:solidFill>
              </a:rPr>
              <a:t>…</a:t>
            </a:r>
            <a:endParaRPr lang="it-IT" b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4212212984"/>
              </p:ext>
            </p:extLst>
          </p:nvPr>
        </p:nvGraphicFramePr>
        <p:xfrm>
          <a:off x="230821" y="1171851"/>
          <a:ext cx="7945514" cy="5397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098316" y="674748"/>
            <a:ext cx="2093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TOTALE CITAZIONI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50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22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>
                <a:solidFill>
                  <a:srgbClr val="1F497D"/>
                </a:solidFill>
              </a:rPr>
              <a:t>Quali sono i problemi più urgenti, quelli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</a:t>
            </a:r>
            <a:r>
              <a:rPr lang="it-IT" b="1" dirty="0" smtClean="0">
                <a:solidFill>
                  <a:srgbClr val="1F497D"/>
                </a:solidFill>
              </a:rPr>
              <a:t>migliorare </a:t>
            </a:r>
            <a:r>
              <a:rPr lang="it-IT" b="1" u="sng" dirty="0" smtClean="0">
                <a:solidFill>
                  <a:srgbClr val="1F497D"/>
                </a:solidFill>
              </a:rPr>
              <a:t>LE CONDIZIONI DEL NOSTRO PAESE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</a:t>
            </a:r>
            <a:r>
              <a:rPr lang="it-IT" sz="1600" b="1" i="1" dirty="0" smtClean="0">
                <a:solidFill>
                  <a:srgbClr val="1F497D"/>
                </a:solidFill>
              </a:rPr>
              <a:t>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2588792082"/>
              </p:ext>
            </p:extLst>
          </p:nvPr>
        </p:nvGraphicFramePr>
        <p:xfrm>
          <a:off x="257454" y="1180729"/>
          <a:ext cx="7945514" cy="5325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276185" y="772402"/>
            <a:ext cx="2093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TOTALE CITAZIONI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39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23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>
                <a:solidFill>
                  <a:srgbClr val="1F497D"/>
                </a:solidFill>
              </a:rPr>
              <a:t>Quali sono i problemi più urgenti, quelli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</a:t>
            </a:r>
            <a:r>
              <a:rPr lang="it-IT" b="1" dirty="0" smtClean="0">
                <a:solidFill>
                  <a:srgbClr val="1F497D"/>
                </a:solidFill>
              </a:rPr>
              <a:t>migliorare </a:t>
            </a:r>
            <a:r>
              <a:rPr lang="it-IT" b="1" u="sng" dirty="0" smtClean="0">
                <a:solidFill>
                  <a:srgbClr val="1F497D"/>
                </a:solidFill>
              </a:rPr>
              <a:t>LA SUA VITA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</a:t>
            </a:r>
            <a:r>
              <a:rPr lang="it-IT" sz="1600" b="1" i="1" dirty="0" smtClean="0">
                <a:solidFill>
                  <a:srgbClr val="1F497D"/>
                </a:solidFill>
              </a:rPr>
              <a:t>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2734142128"/>
              </p:ext>
            </p:extLst>
          </p:nvPr>
        </p:nvGraphicFramePr>
        <p:xfrm>
          <a:off x="257454" y="1118585"/>
          <a:ext cx="7945514" cy="53872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098316" y="781280"/>
            <a:ext cx="2093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TOTALE CITAZIONI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2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2" name="Slide Number Placeholder 3"/>
          <p:cNvSpPr txBox="1">
            <a:spLocks noGrp="1"/>
          </p:cNvSpPr>
          <p:nvPr/>
        </p:nvSpPr>
        <p:spPr bwMode="auto">
          <a:xfrm>
            <a:off x="8896350" y="6569075"/>
            <a:ext cx="84138" cy="182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none" lIns="0" tIns="0" rIns="0" bIns="0" anchor="b">
            <a:spAutoFit/>
          </a:bodyPr>
          <a:lstStyle/>
          <a:p>
            <a:pPr algn="r">
              <a:defRPr/>
            </a:pPr>
            <a:fld id="{0C542731-C52E-4F99-AA63-50B6505040FC}" type="slidenum">
              <a:rPr lang="de-DE" sz="1200" b="1">
                <a:solidFill>
                  <a:srgbClr val="1F497D"/>
                </a:solidFill>
              </a:rPr>
              <a:pPr algn="r">
                <a:defRPr/>
              </a:pPr>
              <a:t>24</a:t>
            </a:fld>
            <a:endParaRPr lang="de-DE" sz="1200" b="1">
              <a:solidFill>
                <a:srgbClr val="1F497D"/>
              </a:solidFill>
            </a:endParaRPr>
          </a:p>
        </p:txBody>
      </p:sp>
      <p:sp>
        <p:nvSpPr>
          <p:cNvPr id="32771" name="Rectangle 2"/>
          <p:cNvSpPr txBox="1">
            <a:spLocks noChangeArrowheads="1"/>
          </p:cNvSpPr>
          <p:nvPr/>
        </p:nvSpPr>
        <p:spPr bwMode="auto">
          <a:xfrm>
            <a:off x="698500" y="63560"/>
            <a:ext cx="81407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it-IT" b="1" dirty="0">
                <a:solidFill>
                  <a:srgbClr val="1F497D"/>
                </a:solidFill>
              </a:rPr>
              <a:t>Quali sono i problemi più urgenti, quelli che il nuovo Governo </a:t>
            </a:r>
            <a:r>
              <a:rPr lang="it-IT" b="1" dirty="0" err="1">
                <a:solidFill>
                  <a:srgbClr val="1F497D"/>
                </a:solidFill>
              </a:rPr>
              <a:t>Renzi</a:t>
            </a:r>
            <a:r>
              <a:rPr lang="it-IT" b="1" dirty="0">
                <a:solidFill>
                  <a:srgbClr val="1F497D"/>
                </a:solidFill>
              </a:rPr>
              <a:t> dovrebbe affrontare per </a:t>
            </a:r>
            <a:r>
              <a:rPr lang="it-IT" b="1" dirty="0" smtClean="0">
                <a:solidFill>
                  <a:srgbClr val="1F497D"/>
                </a:solidFill>
              </a:rPr>
              <a:t>migliorare </a:t>
            </a:r>
            <a:r>
              <a:rPr lang="it-IT" b="1" u="sng" dirty="0" smtClean="0">
                <a:solidFill>
                  <a:srgbClr val="1F497D"/>
                </a:solidFill>
              </a:rPr>
              <a:t>LA VITA DEI SUOI CARI</a:t>
            </a:r>
          </a:p>
          <a:p>
            <a:pPr>
              <a:lnSpc>
                <a:spcPct val="90000"/>
              </a:lnSpc>
            </a:pPr>
            <a:r>
              <a:rPr lang="it-IT" sz="1600" b="1" i="1" dirty="0" smtClean="0">
                <a:solidFill>
                  <a:srgbClr val="1F497D"/>
                </a:solidFill>
              </a:rPr>
              <a:t>(analisi </a:t>
            </a:r>
            <a:r>
              <a:rPr lang="it-IT" sz="1600" b="1" i="1" dirty="0" smtClean="0">
                <a:solidFill>
                  <a:srgbClr val="1F497D"/>
                </a:solidFill>
              </a:rPr>
              <a:t>per aree geopolitiche)</a:t>
            </a:r>
            <a:endParaRPr lang="en-US" sz="1600" b="1" i="1" dirty="0" smtClean="0">
              <a:solidFill>
                <a:srgbClr val="1F497D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98316" y="6505795"/>
            <a:ext cx="2449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Base: sondaggio ad hoc </a:t>
            </a:r>
            <a:r>
              <a:rPr lang="it-IT" sz="1200" dirty="0"/>
              <a:t>– </a:t>
            </a:r>
            <a:r>
              <a:rPr lang="it-IT" sz="1200" dirty="0" smtClean="0"/>
              <a:t>pensionati</a:t>
            </a:r>
            <a:endParaRPr lang="it-IT" sz="1200" dirty="0"/>
          </a:p>
        </p:txBody>
      </p:sp>
      <p:graphicFrame>
        <p:nvGraphicFramePr>
          <p:cNvPr id="8" name="Grafico 7"/>
          <p:cNvGraphicFramePr/>
          <p:nvPr>
            <p:extLst>
              <p:ext uri="{D42A27DB-BD31-4B8C-83A1-F6EECF244321}">
                <p14:modId xmlns:p14="http://schemas.microsoft.com/office/powerpoint/2010/main" val="4112755567"/>
              </p:ext>
            </p:extLst>
          </p:nvPr>
        </p:nvGraphicFramePr>
        <p:xfrm>
          <a:off x="257454" y="1162975"/>
          <a:ext cx="7945514" cy="5342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098315" y="763525"/>
            <a:ext cx="20939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rgbClr val="C00000"/>
                </a:solidFill>
              </a:rPr>
              <a:t>TOTALE CITAZIONI</a:t>
            </a:r>
            <a:endParaRPr lang="it-IT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2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SKA_CLIENTLIBRARY" val=""/>
</p:tagLst>
</file>

<file path=ppt/theme/theme1.xml><?xml version="1.0" encoding="utf-8"?>
<a:theme xmlns:a="http://schemas.openxmlformats.org/drawingml/2006/main" name="Ipsos 2012">
  <a:themeElements>
    <a:clrScheme name="Ipsos 2012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Ipsos 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Ipsos 20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psos 2012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psos 2012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1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Standarddesign">
  <a:themeElements>
    <a:clrScheme name="2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2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2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Standarddesign">
  <a:themeElements>
    <a:clrScheme name="3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3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3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Standarddesign">
  <a:themeElements>
    <a:clrScheme name="4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4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4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Standarddesign">
  <a:themeElements>
    <a:clrScheme name="5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5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5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Standarddesign">
  <a:themeElements>
    <a:clrScheme name="6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6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6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Standarddesign">
  <a:themeElements>
    <a:clrScheme name="7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7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7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Standarddesign">
  <a:themeElements>
    <a:clrScheme name="8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8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8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Standarddesign">
  <a:themeElements>
    <a:clrScheme name="9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9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9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Standarddesign">
  <a:themeElements>
    <a:clrScheme name="10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0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0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Standarddesign">
  <a:themeElements>
    <a:clrScheme name="11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1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Standarddesign">
  <a:themeElements>
    <a:clrScheme name="12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2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2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Standarddesign">
  <a:themeElements>
    <a:clrScheme name="13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3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3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3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Standarddesign">
  <a:themeElements>
    <a:clrScheme name="14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4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4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Standarddesign">
  <a:themeElements>
    <a:clrScheme name="15_Standarddesign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5_Standard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</a:objectDefaults>
  <a:extraClrSchemeLst>
    <a:extraClrScheme>
      <a:clrScheme name="15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5_Standarddesign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5_Standarddesign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_Ipsos 2012">
  <a:themeElements>
    <a:clrScheme name="1_Ipsos 2012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1_Ipsos 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Ipsos 20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Ipsos 2012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Ipsos 2012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2_Ipsos 2012">
  <a:themeElements>
    <a:clrScheme name="2_Ipsos 2012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2_Ipsos 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Ipsos 20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Ipsos 2012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Ipsos 2012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3_Ipsos 2012">
  <a:themeElements>
    <a:clrScheme name="3_Ipsos 2012 15">
      <a:dk1>
        <a:srgbClr val="1F497D"/>
      </a:dk1>
      <a:lt1>
        <a:srgbClr val="FFFFFF"/>
      </a:lt1>
      <a:dk2>
        <a:srgbClr val="BCBEC0"/>
      </a:dk2>
      <a:lt2>
        <a:srgbClr val="58595B"/>
      </a:lt2>
      <a:accent1>
        <a:srgbClr val="008E94"/>
      </a:accent1>
      <a:accent2>
        <a:srgbClr val="FBB040"/>
      </a:accent2>
      <a:accent3>
        <a:srgbClr val="FFFFFF"/>
      </a:accent3>
      <a:accent4>
        <a:srgbClr val="193D6A"/>
      </a:accent4>
      <a:accent5>
        <a:srgbClr val="AAC6C8"/>
      </a:accent5>
      <a:accent6>
        <a:srgbClr val="E39F39"/>
      </a:accent6>
      <a:hlink>
        <a:srgbClr val="ED6737"/>
      </a:hlink>
      <a:folHlink>
        <a:srgbClr val="A8CCDD"/>
      </a:folHlink>
    </a:clrScheme>
    <a:fontScheme name="3_Ipsos 2012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Ipsos 201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Ipsos 2012 13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14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333399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Ipsos 2012 15">
        <a:dk1>
          <a:srgbClr val="1F497D"/>
        </a:dk1>
        <a:lt1>
          <a:srgbClr val="FFFFFF"/>
        </a:lt1>
        <a:dk2>
          <a:srgbClr val="BCBEC0"/>
        </a:dk2>
        <a:lt2>
          <a:srgbClr val="58595B"/>
        </a:lt2>
        <a:accent1>
          <a:srgbClr val="008E94"/>
        </a:accent1>
        <a:accent2>
          <a:srgbClr val="FBB040"/>
        </a:accent2>
        <a:accent3>
          <a:srgbClr val="FFFFFF"/>
        </a:accent3>
        <a:accent4>
          <a:srgbClr val="193D6A"/>
        </a:accent4>
        <a:accent5>
          <a:srgbClr val="AAC6C8"/>
        </a:accent5>
        <a:accent6>
          <a:srgbClr val="E39F39"/>
        </a:accent6>
        <a:hlink>
          <a:srgbClr val="ED6737"/>
        </a:hlink>
        <a:folHlink>
          <a:srgbClr val="A8CC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Ipsos 2012</Template>
  <TotalTime>3998</TotalTime>
  <Words>1048</Words>
  <Application>Microsoft Office PowerPoint</Application>
  <PresentationFormat>Presentazione su schermo (4:3)</PresentationFormat>
  <Paragraphs>201</Paragraphs>
  <Slides>24</Slides>
  <Notes>21</Notes>
  <HiddenSlides>0</HiddenSlides>
  <MMClips>0</MMClips>
  <ScaleCrop>false</ScaleCrop>
  <HeadingPairs>
    <vt:vector size="4" baseType="variant">
      <vt:variant>
        <vt:lpstr>Tema</vt:lpstr>
      </vt:variant>
      <vt:variant>
        <vt:i4>19</vt:i4>
      </vt:variant>
      <vt:variant>
        <vt:lpstr>Titoli diapositive</vt:lpstr>
      </vt:variant>
      <vt:variant>
        <vt:i4>24</vt:i4>
      </vt:variant>
    </vt:vector>
  </HeadingPairs>
  <TitlesOfParts>
    <vt:vector size="43" baseType="lpstr">
      <vt:lpstr>Ipsos 2012</vt:lpstr>
      <vt:lpstr>1_Standarddesign</vt:lpstr>
      <vt:lpstr>2_Standarddesign</vt:lpstr>
      <vt:lpstr>3_Standarddesign</vt:lpstr>
      <vt:lpstr>4_Standarddesign</vt:lpstr>
      <vt:lpstr>5_Standarddesign</vt:lpstr>
      <vt:lpstr>6_Standarddesign</vt:lpstr>
      <vt:lpstr>7_Standarddesign</vt:lpstr>
      <vt:lpstr>8_Standarddesign</vt:lpstr>
      <vt:lpstr>9_Standarddesign</vt:lpstr>
      <vt:lpstr>10_Standarddesign</vt:lpstr>
      <vt:lpstr>11_Standarddesign</vt:lpstr>
      <vt:lpstr>12_Standarddesign</vt:lpstr>
      <vt:lpstr>13_Standarddesign</vt:lpstr>
      <vt:lpstr>14_Standarddesign</vt:lpstr>
      <vt:lpstr>15_Standarddesign</vt:lpstr>
      <vt:lpstr>1_Ipsos 2012</vt:lpstr>
      <vt:lpstr>2_Ipsos 2012</vt:lpstr>
      <vt:lpstr>3_Ipsos 2012</vt:lpstr>
      <vt:lpstr>L’agenda delle priorità per i pensionati italiani  Dati banca dati Ipsos e sondaggio febbraio 2014 per </vt:lpstr>
      <vt:lpstr>Presentazione standard di PowerPoint</vt:lpstr>
      <vt:lpstr>Le preoccupazioni dei pensionati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 attese verso il nuovo Governo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Ipsos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Ipsos Template 2012</dc:title>
  <dc:subject>Guideline</dc:subject>
  <dc:creator>ramona.bansemir</dc:creator>
  <cp:lastModifiedBy>eva.sacchi</cp:lastModifiedBy>
  <cp:revision>786</cp:revision>
  <dcterms:created xsi:type="dcterms:W3CDTF">2012-01-10T23:43:32Z</dcterms:created>
  <dcterms:modified xsi:type="dcterms:W3CDTF">2014-02-28T14:50:20Z</dcterms:modified>
  <cp:category>PowerPoint version 1997-2003</cp:category>
</cp:coreProperties>
</file>