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7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9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7.xml" ContentType="application/vnd.openxmlformats-officedocument.presentationml.notesSlide+xml"/>
  <Override PartName="/ppt/theme/theme1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90" r:id="rId2"/>
    <p:sldId id="407" r:id="rId3"/>
    <p:sldId id="361" r:id="rId4"/>
    <p:sldId id="371" r:id="rId5"/>
    <p:sldId id="304" r:id="rId6"/>
    <p:sldId id="408" r:id="rId7"/>
    <p:sldId id="416" r:id="rId8"/>
    <p:sldId id="412" r:id="rId9"/>
    <p:sldId id="413" r:id="rId10"/>
    <p:sldId id="417" r:id="rId11"/>
    <p:sldId id="418" r:id="rId12"/>
    <p:sldId id="419" r:id="rId13"/>
    <p:sldId id="414" r:id="rId14"/>
    <p:sldId id="415" r:id="rId15"/>
    <p:sldId id="420" r:id="rId16"/>
  </p:sldIdLst>
  <p:sldSz cx="9144000" cy="6858000" type="screen4x3"/>
  <p:notesSz cx="6797675" cy="9926638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354463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rgbClr val="354463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rgbClr val="354463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rgbClr val="354463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rgbClr val="354463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657D"/>
    <a:srgbClr val="01748F"/>
    <a:srgbClr val="006699"/>
    <a:srgbClr val="003366"/>
    <a:srgbClr val="003399"/>
    <a:srgbClr val="FFFF00"/>
    <a:srgbClr val="FF00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76" autoAdjust="0"/>
    <p:restoredTop sz="78161" autoAdjust="0"/>
  </p:normalViewPr>
  <p:slideViewPr>
    <p:cSldViewPr>
      <p:cViewPr>
        <p:scale>
          <a:sx n="83" d="100"/>
          <a:sy n="83" d="100"/>
        </p:scale>
        <p:origin x="-1002" y="-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6" d="100"/>
          <a:sy n="76" d="100"/>
        </p:scale>
        <p:origin x="-2244" y="-10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208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it-IT" altLang="it-IT"/>
              <a:t>B. A., 2016</a:t>
            </a:r>
          </a:p>
        </p:txBody>
      </p:sp>
    </p:spTree>
    <p:extLst>
      <p:ext uri="{BB962C8B-B14F-4D97-AF65-F5344CB8AC3E}">
        <p14:creationId xmlns:p14="http://schemas.microsoft.com/office/powerpoint/2010/main" val="17446416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2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7BAAA396-AE1F-455C-912C-C0B8052BF24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047953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668AA36-A162-48E9-8309-00FEA81F4205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75C1317-9F50-4C25-B8E8-12A43E72B653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8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7EE082D-07FE-4E10-BB05-010407298F8F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12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7B14661-F7B6-4F65-A667-17F9365C6980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3990ED6-AF22-4E46-B87E-94908FD48A21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53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DF1C7C1-1322-4970-92B5-BCA5560917EA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74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CA3D8D4-33CA-485F-988F-32B6BADFA847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FD60A5E-DCF0-4688-8187-484658117BCD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5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CC6B66-1841-45DD-8A1C-5CF1D4D08382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35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1C94AA1-D294-4845-BAB7-02765847A087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56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C0ED535-F729-4687-8C08-363EAE27704B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7EDE608-0AC6-48A3-B109-CDB4B7D154E0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DB9E05C-AD6D-4631-A3AF-3417A1DD5179}" type="slidenum">
              <a:rPr lang="it-IT" altLang="it-IT">
                <a:solidFill>
                  <a:schemeClr val="tx1"/>
                </a:solidFill>
                <a:latin typeface="Arial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it-IT" altLang="it-IT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4875"/>
            <a:ext cx="4984750" cy="4467225"/>
          </a:xfrm>
          <a:noFill/>
        </p:spPr>
        <p:txBody>
          <a:bodyPr/>
          <a:lstStyle/>
          <a:p>
            <a:pPr eaLnBrk="1" hangingPunct="1"/>
            <a:endParaRPr lang="it-IT" altLang="it-IT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A7B03C-AA65-4A4B-BF5C-F941963168B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0269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D455F0-A8AE-4CD9-ABC2-6CCC6D24513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75624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B9ACDF-DECC-42CE-B6B3-02204584431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55633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323850" y="1196975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14850" y="1196975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AFA9AB-1865-4FD9-8D8C-E33E0F0B25D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60745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532F5C-8BA0-4266-9198-EFD2C070F62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37758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930CFC-7415-40DC-8354-5DB000E35E0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46999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1FBD8B-EEED-4EBF-836E-B2E9AF88F6C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40531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5E77B7-8D5D-4543-AD5E-2E4AC9DBE89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74008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FB7A46-7BB0-484A-AF41-4630E634AF9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5548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A8B83A-E2BD-4E7C-8F8D-1EF8F503124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75507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05588" y="260350"/>
            <a:ext cx="2092325" cy="546258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323850" y="260350"/>
            <a:ext cx="6129338" cy="546258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1F3E27-1812-4900-9D69-68B05C4C9E8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25552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</a:t>
            </a:r>
            <a:br>
              <a:rPr lang="it-IT" altLang="it-IT" smtClean="0"/>
            </a:br>
            <a:r>
              <a:rPr lang="it-IT" altLang="it-IT" smtClean="0"/>
              <a:t>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196975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DB29D6E8-AB23-4C88-AD36-9B06569C0816}" type="slidenum">
              <a:rPr lang="it-IT" altLang="it-IT"/>
              <a:pPr/>
              <a:t>‹N›</a:t>
            </a:fld>
            <a:endParaRPr lang="it-IT" altLang="it-IT"/>
          </a:p>
        </p:txBody>
      </p:sp>
      <p:pic>
        <p:nvPicPr>
          <p:cNvPr id="1029" name="Picture 11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388" y="60325"/>
            <a:ext cx="792162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0" descr="VL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725" y="420688"/>
            <a:ext cx="576263" cy="254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kern="1200">
          <a:solidFill>
            <a:srgbClr val="01657D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>
          <a:solidFill>
            <a:srgbClr val="01657D"/>
          </a:solidFill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>
          <a:solidFill>
            <a:srgbClr val="01657D"/>
          </a:solidFill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>
          <a:solidFill>
            <a:srgbClr val="01657D"/>
          </a:solidFill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>
          <a:solidFill>
            <a:srgbClr val="01657D"/>
          </a:solidFill>
          <a:latin typeface="Tahoma" panose="020B060403050404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>
          <a:solidFill>
            <a:srgbClr val="01657D"/>
          </a:solidFill>
          <a:latin typeface="Tahoma" panose="020B060403050404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>
          <a:solidFill>
            <a:srgbClr val="01657D"/>
          </a:solidFill>
          <a:latin typeface="Tahoma" panose="020B060403050404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>
          <a:solidFill>
            <a:srgbClr val="01657D"/>
          </a:solidFill>
          <a:latin typeface="Tahoma" panose="020B060403050404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>
          <a:solidFill>
            <a:srgbClr val="01657D"/>
          </a:solidFill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kern="1200">
          <a:solidFill>
            <a:srgbClr val="354463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kern="1200">
          <a:solidFill>
            <a:srgbClr val="354463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kern="1200">
          <a:solidFill>
            <a:srgbClr val="354463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kern="1200">
          <a:solidFill>
            <a:srgbClr val="354463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kern="1200">
          <a:solidFill>
            <a:srgbClr val="35446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250825" y="2205038"/>
            <a:ext cx="8642350" cy="370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it-IT" altLang="it-IT" b="1"/>
          </a:p>
          <a:p>
            <a:pPr algn="ctr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it-IT" altLang="it-IT" sz="2400" b="1"/>
              <a:t>I licenziamenti: consistenza, dinamiche e caratteristiche nel periodo 2007-2014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it-IT" altLang="it-IT" sz="2400">
              <a:solidFill>
                <a:srgbClr val="0165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it-IT" altLang="it-IT" sz="2000" i="1">
                <a:solidFill>
                  <a:srgbClr val="01657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B. Anastasia, L. Bertazzon, G. Mattioni, S. Maschio</a:t>
            </a:r>
          </a:p>
          <a:p>
            <a:pPr algn="ctr">
              <a:spcBef>
                <a:spcPct val="50000"/>
              </a:spcBef>
              <a:defRPr/>
            </a:pPr>
            <a:endParaRPr lang="it-IT" altLang="it-IT" sz="2400">
              <a:solidFill>
                <a:srgbClr val="0165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it-IT" altLang="it-IT" sz="2400">
                <a:solidFill>
                  <a:srgbClr val="01657D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Roma, 16 novembre 2016</a:t>
            </a:r>
            <a:endParaRPr lang="it-IT" altLang="it-IT" sz="3200">
              <a:solidFill>
                <a:srgbClr val="0165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it-IT" altLang="it-IT" sz="2400">
              <a:solidFill>
                <a:srgbClr val="01657D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endParaRPr lang="it-IT"/>
          </a:p>
        </p:txBody>
      </p:sp>
      <p:pic>
        <p:nvPicPr>
          <p:cNvPr id="4100" name="Picture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908050"/>
            <a:ext cx="1728788" cy="105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10" descr="V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979488"/>
            <a:ext cx="1295400" cy="57308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28"/>
          <p:cNvSpPr>
            <a:spLocks noChangeArrowheads="1"/>
          </p:cNvSpPr>
          <p:nvPr/>
        </p:nvSpPr>
        <p:spPr bwMode="auto">
          <a:xfrm>
            <a:off x="7772400" y="23813"/>
            <a:ext cx="1331913" cy="83661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spcBef>
                <a:spcPct val="20000"/>
              </a:spcBef>
              <a:buFont typeface="Arial" charset="0"/>
              <a:buChar char="•"/>
            </a:pPr>
            <a:endParaRPr lang="it-IT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it-IT" altLang="it-IT" smtClean="0"/>
              <a:t>Schema e obiettivi della ricerca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28775"/>
            <a:ext cx="8229600" cy="452596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it-IT" altLang="it-IT" smtClean="0"/>
              <a:t>Un’indagine di carattere esplorativo</a:t>
            </a:r>
          </a:p>
          <a:p>
            <a:pPr eaLnBrk="1" hangingPunct="1">
              <a:buFont typeface="Wingdings" pitchFamily="2" charset="2"/>
              <a:buNone/>
            </a:pPr>
            <a:endParaRPr lang="it-IT" altLang="it-IT" smtClean="0"/>
          </a:p>
          <a:p>
            <a:pPr eaLnBrk="1" hangingPunct="1">
              <a:buFont typeface="Wingdings" pitchFamily="2" charset="2"/>
              <a:buNone/>
            </a:pPr>
            <a:r>
              <a:rPr lang="it-IT" altLang="it-IT" smtClean="0"/>
              <a:t>1. Universo indagato e identificazione dei licenziamenti</a:t>
            </a:r>
          </a:p>
          <a:p>
            <a:pPr eaLnBrk="1" hangingPunct="1">
              <a:buFont typeface="Wingdings" pitchFamily="2" charset="2"/>
              <a:buNone/>
            </a:pPr>
            <a:r>
              <a:rPr lang="it-IT" altLang="it-IT" smtClean="0"/>
              <a:t>2. Dimensionamento e dinamica dei licenziamenti</a:t>
            </a:r>
          </a:p>
          <a:p>
            <a:pPr eaLnBrk="1" hangingPunct="1">
              <a:buFont typeface="Wingdings" pitchFamily="2" charset="2"/>
              <a:buNone/>
            </a:pPr>
            <a:r>
              <a:rPr lang="it-IT" altLang="it-IT" smtClean="0"/>
              <a:t>3. I tassi di licenziamento</a:t>
            </a:r>
          </a:p>
          <a:p>
            <a:pPr eaLnBrk="1" hangingPunct="1">
              <a:buFont typeface="Wingdings" pitchFamily="2" charset="2"/>
              <a:buNone/>
            </a:pPr>
            <a:r>
              <a:rPr lang="it-IT" altLang="it-IT" smtClean="0"/>
              <a:t>4. Il “ticket licenziamenti”</a:t>
            </a:r>
          </a:p>
          <a:p>
            <a:pPr eaLnBrk="1" hangingPunct="1">
              <a:buFont typeface="Wingdings" pitchFamily="2" charset="2"/>
              <a:buNone/>
            </a:pPr>
            <a:r>
              <a:rPr lang="it-IT" altLang="it-IT" smtClean="0"/>
              <a:t>5. Dopo il licenziamento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Text Box 2"/>
          <p:cNvSpPr txBox="1">
            <a:spLocks noChangeArrowheads="1"/>
          </p:cNvSpPr>
          <p:nvPr/>
        </p:nvSpPr>
        <p:spPr bwMode="auto">
          <a:xfrm>
            <a:off x="179388" y="692150"/>
            <a:ext cx="8604250" cy="604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1 / UNIVERSO INDAGATO E IDENTIFICAZIONE DEI LICENZIAMENTI </a:t>
            </a:r>
            <a:endParaRPr lang="it-IT" altLang="it-IT" sz="240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lvl="1" eaLnBrk="1" hangingPunct="1"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endParaRPr lang="it-IT" altLang="it-IT" smtClean="0">
              <a:solidFill>
                <a:srgbClr val="35446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lvl="1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it-IT" altLang="it-IT" smtClean="0">
                <a:solidFill>
                  <a:srgbClr val="35446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PERIMETRO DI OSSERVAZIONE: cessazioni di rapporti di lavoro a tempo indeterminato (incluso apprendistato) alle dipendenze di imprese private</a:t>
            </a:r>
          </a:p>
          <a:p>
            <a:pPr lvl="1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it-IT" altLang="it-IT" smtClean="0">
                <a:solidFill>
                  <a:srgbClr val="35446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IDENTIFICAZIONE DI BASE: utilizzando il motivo (“tipo” nel linguaggio Uniemens) di cessazione. Quindi totale licenziamenti = cause di cessazione riconducibili ad un’iniziativa del datore di lavoro </a:t>
            </a:r>
            <a:r>
              <a:rPr lang="it-IT" altLang="it-IT" i="1" smtClean="0">
                <a:solidFill>
                  <a:srgbClr val="35446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(si adotta una definizione ampia di licenziamento, in opposizione a dimissioni, includendovi anche le risoluzioni consensuali)</a:t>
            </a:r>
            <a:endParaRPr lang="it-IT" altLang="it-IT" smtClean="0">
              <a:solidFill>
                <a:srgbClr val="35446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lvl="1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it-IT" altLang="it-IT" smtClean="0">
                <a:solidFill>
                  <a:srgbClr val="35446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IDENTIFICAZIONE INTEGRATA (per il 2013-2014): verifica con accesso a mobilità e pagamento ticket licenziamenti. </a:t>
            </a:r>
            <a:r>
              <a:rPr lang="it-IT" altLang="it-IT" i="1" smtClean="0">
                <a:solidFill>
                  <a:srgbClr val="35446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Incremento attorno al 6% sul totale licenziamenti da tempo indeterminato. Si riportano nell’area licenziamenti sia cessazioni indicate genericamente con “altre motivazioni”  (che sono attorno al 5-6%) sia cessazioni indicate come dimissioni</a:t>
            </a:r>
          </a:p>
          <a:p>
            <a:pPr lvl="1" eaLnBrk="1" hangingPunct="1">
              <a:spcBef>
                <a:spcPct val="20000"/>
              </a:spcBef>
              <a:buFontTx/>
              <a:buChar char="•"/>
              <a:defRPr/>
            </a:pPr>
            <a:r>
              <a:rPr lang="it-IT" altLang="it-IT" smtClean="0">
                <a:solidFill>
                  <a:srgbClr val="35446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CONFRONTO TRA INPS/UNIEMENS E COMUNICAZIONI OBBLIGATORIE. </a:t>
            </a:r>
            <a:r>
              <a:rPr lang="it-IT" altLang="it-IT" i="1" smtClean="0">
                <a:solidFill>
                  <a:srgbClr val="35446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Il tasso di concordanza “pieno” tra Uniemens e Silv (con riferimento alla macrocategoria “licenziamento”) è attorno al 90% dei casi</a:t>
            </a:r>
            <a:endParaRPr lang="it-IT" altLang="it-IT" sz="240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 lvl="1">
              <a:spcBef>
                <a:spcPct val="50000"/>
              </a:spcBef>
              <a:defRPr/>
            </a:pPr>
            <a:endParaRPr lang="it-IT" altLang="it-IT" sz="2400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333375"/>
            <a:ext cx="8229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it-IT" altLang="it-IT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 / DIMENSIONAMENTO E DINAMICA DEI LICENZIAMENTI</a:t>
            </a:r>
            <a:br>
              <a:rPr lang="it-IT" altLang="it-IT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it-IT" altLang="it-IT" sz="20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23850" y="981075"/>
            <a:ext cx="8280400" cy="431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it-IT" altLang="it-IT" sz="1800" smtClean="0"/>
              <a:t>A partire dal 2009 i licenziamenti  si aggirano attorno ai 750.000/800.000 annui </a:t>
            </a:r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8135937" cy="534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179388" y="115888"/>
            <a:ext cx="8713787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3A / IL TASSO DI LICENZIAMENTO </a:t>
            </a:r>
          </a:p>
          <a:p>
            <a:pPr>
              <a:spcBef>
                <a:spcPct val="50000"/>
              </a:spcBef>
              <a:defRPr/>
            </a:pPr>
            <a:r>
              <a:rPr lang="it-IT" altLang="it-IT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Il tasso di licenziamento (per i rapporti di lavoro a tempo indeterminato alle dipendenze di imprese private) è passato dal 5% pre crisi al 7% 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10243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12875"/>
            <a:ext cx="8388350" cy="521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3B / IL TASSO DI LICENZIAMENTO </a:t>
            </a:r>
          </a:p>
          <a:p>
            <a:pPr>
              <a:spcBef>
                <a:spcPct val="50000"/>
              </a:spcBef>
              <a:defRPr/>
            </a:pPr>
            <a:r>
              <a:rPr lang="it-IT" altLang="it-IT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Un confronto esplorativo con i tassi Usa riflette le diverse reazioni dei due sistemi occupazionali alla “grande recessione”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23963"/>
            <a:ext cx="7920037" cy="5532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3C / IL TASSO DI LICENZIAMENTO (1)</a:t>
            </a:r>
          </a:p>
          <a:p>
            <a:pPr algn="just">
              <a:spcBef>
                <a:spcPct val="50000"/>
              </a:spcBef>
              <a:defRPr/>
            </a:pPr>
            <a:r>
              <a:rPr lang="it-IT" altLang="it-IT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Il tasso di licenziamento presenta una notevole variabilità sotto il profilo anagrafico.</a:t>
            </a:r>
          </a:p>
          <a:p>
            <a:pPr algn="just">
              <a:spcBef>
                <a:spcPct val="50000"/>
              </a:spcBef>
              <a:defRPr/>
            </a:pPr>
            <a:r>
              <a:rPr lang="it-IT" altLang="it-IT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Risultano più esposti i maschi rispetto alle donne, giovani e anziani rispetto agli adulti, stranieri (soprattutto neocomunitari) rispetto agli italiani</a:t>
            </a:r>
          </a:p>
        </p:txBody>
      </p:sp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989138"/>
            <a:ext cx="8281987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931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3C / IL TASSO DI LICENZIAMENTO (2)</a:t>
            </a:r>
          </a:p>
          <a:p>
            <a:pPr algn="just">
              <a:spcBef>
                <a:spcPct val="50000"/>
              </a:spcBef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1438"/>
            <a:ext cx="8964612" cy="474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161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3D / IL TASSO DI LICENZIAMENTO (1)</a:t>
            </a:r>
          </a:p>
          <a:p>
            <a:pPr>
              <a:spcBef>
                <a:spcPct val="50000"/>
              </a:spcBef>
              <a:defRPr/>
            </a:pPr>
            <a:r>
              <a:rPr lang="it-IT" altLang="it-IT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Ancora maggiore è la variabilità secondo le principali caratteristiche strutturali: a. classe dimensionale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700213"/>
            <a:ext cx="6624638" cy="3897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1344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3D / IL TASSO DI LICENZIAMENTO (2) </a:t>
            </a:r>
          </a:p>
          <a:p>
            <a:pPr>
              <a:spcBef>
                <a:spcPct val="50000"/>
              </a:spcBef>
              <a:defRPr/>
            </a:pPr>
            <a:r>
              <a:rPr lang="it-IT" altLang="it-IT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variabilità per regione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144000" cy="568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370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2582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3D / IL TASSO DI LICENZIAMENTO (3) </a:t>
            </a:r>
          </a:p>
          <a:p>
            <a:pPr>
              <a:spcBef>
                <a:spcPct val="50000"/>
              </a:spcBef>
              <a:defRPr/>
            </a:pPr>
            <a:r>
              <a:rPr lang="it-IT" altLang="it-IT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variabilità per settore</a:t>
            </a:r>
          </a:p>
          <a:p>
            <a:pPr>
              <a:spcBef>
                <a:spcPct val="50000"/>
              </a:spcBef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2253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052513"/>
            <a:ext cx="8640763" cy="537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418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1344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3D / IL TASSO DI LICENZIAMENTO (4) </a:t>
            </a:r>
          </a:p>
          <a:p>
            <a:pPr>
              <a:spcBef>
                <a:spcPct val="50000"/>
              </a:spcBef>
              <a:defRPr/>
            </a:pPr>
            <a:r>
              <a:rPr lang="it-IT" altLang="it-IT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Effetti congiunti di dimensione d’impresa e territorio: verifica per il manifatturiero</a:t>
            </a: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2457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268413"/>
            <a:ext cx="7991475" cy="4875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689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4/ IL TICKET LICENZIAMENTI</a:t>
            </a:r>
          </a:p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- È stato introdotto dalla l. 92/2012 (decorrenza 2013)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it-IT" altLang="it-IT" sz="2800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Nel 2014 (primo anno a regime) il ticket è stato pagato per circa 400.000 licenziamenti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it-IT" altLang="it-IT" sz="2800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Importo (di competenza) pari a 363 ml.; importo medio di poco inferiore a 1.000 euro (1/3 dei ticket pagati  riguarda rapporti di lavoro con meno di un anno)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it-IT" altLang="it-IT" sz="2800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Il ticket licenziamenti ha concorso al finanziamento di circa il 3-4% del costo dell’ASpI.</a:t>
            </a:r>
          </a:p>
          <a:p>
            <a:pPr>
              <a:spcBef>
                <a:spcPct val="50000"/>
              </a:spcBef>
              <a:defRPr/>
            </a:pPr>
            <a:endParaRPr lang="it-IT" altLang="it-IT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  <a:defRPr/>
            </a:pPr>
            <a:endParaRPr lang="it-IT" altLang="it-IT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Text Box 2"/>
          <p:cNvSpPr txBox="1">
            <a:spLocks noChangeArrowheads="1"/>
          </p:cNvSpPr>
          <p:nvPr/>
        </p:nvSpPr>
        <p:spPr bwMode="auto">
          <a:xfrm>
            <a:off x="179388" y="115888"/>
            <a:ext cx="8713787" cy="195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28625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4863" indent="-352425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32715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spcBef>
                <a:spcPct val="0"/>
              </a:spcBef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tabLst>
                <a:tab pos="6286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it-IT" altLang="it-IT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5/ E DOPO IL LICENZIAMENTO?</a:t>
            </a:r>
          </a:p>
          <a:p>
            <a:pPr>
              <a:spcBef>
                <a:spcPct val="50000"/>
              </a:spcBef>
              <a:defRPr/>
            </a:pPr>
            <a:r>
              <a:rPr lang="it-IT" altLang="it-IT" sz="1600" b="1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anose="020B0604030504040204" pitchFamily="34" charset="0"/>
              </a:rPr>
              <a:t>La condizione dei lavoratori dopo il licenziamento, tra ammortizzatori e ricollocazione</a:t>
            </a:r>
          </a:p>
          <a:p>
            <a:pPr>
              <a:spcBef>
                <a:spcPct val="50000"/>
              </a:spcBef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  <a:p>
            <a:pPr>
              <a:spcBef>
                <a:spcPct val="50000"/>
              </a:spcBef>
              <a:buFont typeface="Wingdings" panose="05000000000000000000" pitchFamily="2" charset="2"/>
              <a:buChar char="§"/>
              <a:defRPr/>
            </a:pPr>
            <a:endParaRPr lang="it-IT" altLang="it-IT" smtClean="0"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2867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8280400" cy="296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4"/>
          <p:cNvSpPr txBox="1">
            <a:spLocks noChangeArrowheads="1"/>
          </p:cNvSpPr>
          <p:nvPr/>
        </p:nvSpPr>
        <p:spPr bwMode="auto">
          <a:xfrm>
            <a:off x="1435100" y="2781300"/>
            <a:ext cx="62658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rgbClr val="354463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charset="0"/>
              <a:buNone/>
            </a:pPr>
            <a:r>
              <a:rPr lang="it-IT" altLang="it-IT" sz="3200"/>
              <a:t>GRAZIE DELL’ATTENZIONE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Arial" panose="020B0604020202020204" pitchFamily="34" charset="0"/>
          <a:buChar char="•"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rgbClr val="354463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Arial" panose="020B0604020202020204" pitchFamily="34" charset="0"/>
          <a:buChar char="•"/>
          <a:tabLst/>
          <a:defRPr kumimoji="0" lang="it-IT" altLang="it-IT" sz="1800" b="0" i="0" u="none" strike="noStrike" cap="none" normalizeH="0" baseline="0" smtClean="0">
            <a:ln>
              <a:noFill/>
            </a:ln>
            <a:solidFill>
              <a:srgbClr val="354463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513BA6F4198624EB6434B86080C9024" ma:contentTypeVersion="2" ma:contentTypeDescription="Creare un nuovo documento." ma:contentTypeScope="" ma:versionID="c56753b7cdd82f90078a1e9ea3298083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6b07cb3ad7aa4804a186fbc2556575f7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Data inizio pianificazione" ma:internalName="PublishingStartDate">
      <xsd:simpleType>
        <xsd:restriction base="dms:Unknown"/>
      </xsd:simpleType>
    </xsd:element>
    <xsd:element name="PublishingExpirationDate" ma:index="9" nillable="true" ma:displayName="Data fine pianificazion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2A2C4FBD-E8C4-4139-9D1D-95ECE5AE860F}"/>
</file>

<file path=customXml/itemProps2.xml><?xml version="1.0" encoding="utf-8"?>
<ds:datastoreItem xmlns:ds="http://schemas.openxmlformats.org/officeDocument/2006/customXml" ds:itemID="{66B7F823-4C62-4338-BA1B-4714BA587054}"/>
</file>

<file path=customXml/itemProps3.xml><?xml version="1.0" encoding="utf-8"?>
<ds:datastoreItem xmlns:ds="http://schemas.openxmlformats.org/officeDocument/2006/customXml" ds:itemID="{7FC83C5A-5D1E-4398-8348-848165201E5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5575</TotalTime>
  <Words>561</Words>
  <Application>Microsoft Office PowerPoint</Application>
  <PresentationFormat>Presentazione su schermo (4:3)</PresentationFormat>
  <Paragraphs>61</Paragraphs>
  <Slides>15</Slides>
  <Notes>13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9" baseType="lpstr">
      <vt:lpstr>Tahoma</vt:lpstr>
      <vt:lpstr>Arial</vt:lpstr>
      <vt:lpstr>Wingdings</vt:lpstr>
      <vt:lpstr>Struttura predefinita</vt:lpstr>
      <vt:lpstr>Presentazione standard di PowerPoint</vt:lpstr>
      <vt:lpstr>Schema e obiettivi della ricerca</vt:lpstr>
      <vt:lpstr>Presentazione standard di PowerPoint</vt:lpstr>
      <vt:lpstr>2 / DIMENSIONAMENTO E DINAMICA DEI LICENZIAMENTI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Veneto Lavoro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PaolaRocelli</dc:creator>
  <cp:lastModifiedBy>htservizi1</cp:lastModifiedBy>
  <cp:revision>103</cp:revision>
  <cp:lastPrinted>2016-11-16T09:35:09Z</cp:lastPrinted>
  <dcterms:created xsi:type="dcterms:W3CDTF">2006-11-28T14:06:09Z</dcterms:created>
  <dcterms:modified xsi:type="dcterms:W3CDTF">2016-11-16T12:08:50Z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0x010100E513BA6F4198624EB6434B86080C9024</vt:lpwstr>
  </property>
</Properties>
</file>