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style2.xml" ContentType="application/vnd.ms-office.chartstyle+xml"/>
  <Override PartName="/ppt/charts/style1.xml" ContentType="application/vnd.ms-office.chartstyle+xml"/>
  <Override PartName="/ppt/charts/colors1.xml" ContentType="application/vnd.ms-office.chartcolorstyle+xml"/>
  <Override PartName="/ppt/charts/colors2.xml" ContentType="application/vnd.ms-office.chartcolorstyle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handoutMasterIdLst>
    <p:handoutMasterId r:id="rId18"/>
  </p:handoutMasterIdLst>
  <p:sldIdLst>
    <p:sldId id="290" r:id="rId2"/>
    <p:sldId id="407" r:id="rId3"/>
    <p:sldId id="361" r:id="rId4"/>
    <p:sldId id="418" r:id="rId5"/>
    <p:sldId id="411" r:id="rId6"/>
    <p:sldId id="422" r:id="rId7"/>
    <p:sldId id="409" r:id="rId8"/>
    <p:sldId id="420" r:id="rId9"/>
    <p:sldId id="371" r:id="rId10"/>
    <p:sldId id="417" r:id="rId11"/>
    <p:sldId id="410" r:id="rId12"/>
    <p:sldId id="412" r:id="rId13"/>
    <p:sldId id="416" r:id="rId14"/>
    <p:sldId id="415" r:id="rId15"/>
    <p:sldId id="421" r:id="rId16"/>
  </p:sldIdLst>
  <p:sldSz cx="9144000" cy="6858000" type="screen4x3"/>
  <p:notesSz cx="6797675" cy="99266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1657D"/>
    <a:srgbClr val="01748F"/>
    <a:srgbClr val="006699"/>
    <a:srgbClr val="003366"/>
    <a:srgbClr val="003399"/>
    <a:srgbClr val="FFFF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42" autoAdjust="0"/>
    <p:restoredTop sz="78161" autoAdjust="0"/>
  </p:normalViewPr>
  <p:slideViewPr>
    <p:cSldViewPr>
      <p:cViewPr>
        <p:scale>
          <a:sx n="52" d="100"/>
          <a:sy n="52" d="100"/>
        </p:scale>
        <p:origin x="-99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972" y="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rotabaldini\AppData\Local\Microsoft\Windows\Temporary%20Internet%20Files\Content.Outlook\LZWFFTZ6\ROMA%2016%20NOVEMBRE%20seconda%20parte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rotabaldini\AppData\Local\Microsoft\Windows\Temporary%20Internet%20Files\Content.Outlook\LZWFFTZ6\ROMA%2016%20NOVEMBRE%20seconda%20parte.xls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irotabaldini\Desktop\Cartel1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irotabaldini\Desktop\Cartel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rotabaldini\AppData\Local\Microsoft\Windows\Temporary%20Internet%20Files\Content.Outlook\LZWFFTZ6\ROMA%2016%20NOVEMBRE%20seconda%20parte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rotabaldini\AppData\Local\Microsoft\Windows\Temporary%20Internet%20Files\Content.Outlook\LZWFFTZ6\ROMA%2016%20NOVEMBRE%20seconda%20parte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rotabaldini\AppData\Local\Microsoft\Windows\Temporary%20Internet%20Files\Content.Outlook\LZWFFTZ6\ROMA%2016%20NOVEMBRE%20seconda%20parte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320579110651496E-2"/>
          <c:y val="0.12519203595433839"/>
          <c:w val="0.89038262668045498"/>
          <c:h val="0.75955384297578044"/>
        </c:manualLayout>
      </c:layout>
      <c:lineChart>
        <c:grouping val="standard"/>
        <c:varyColors val="0"/>
        <c:ser>
          <c:idx val="1"/>
          <c:order val="0"/>
          <c:tx>
            <c:strRef>
              <c:f>'[ROMA 16 NOVEMBRE seconda parte.xls]Foglio1'!$H$3</c:f>
              <c:strCache>
                <c:ptCount val="1"/>
                <c:pt idx="0">
                  <c:v>Licenziamenti (scala di sinistra)</c:v>
                </c:pt>
              </c:strCache>
            </c:strRef>
          </c:tx>
          <c:spPr>
            <a:ln w="38100">
              <a:solidFill>
                <a:srgbClr val="FF00FF"/>
              </a:solidFill>
              <a:prstDash val="solid"/>
            </a:ln>
          </c:spPr>
          <c:marker>
            <c:symbol val="none"/>
          </c:marker>
          <c:cat>
            <c:multiLvlStrRef>
              <c:f>'[ROMA 16 NOVEMBRE seconda parte.xls]Foglio1'!$F$4:$G$36</c:f>
              <c:multiLvlStrCache>
                <c:ptCount val="33"/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06</c:v>
                  </c:pt>
                  <c:pt idx="6">
                    <c:v>07</c:v>
                  </c:pt>
                  <c:pt idx="7">
                    <c:v>08</c:v>
                  </c:pt>
                  <c:pt idx="8">
                    <c:v>09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01</c:v>
                  </c:pt>
                  <c:pt idx="13">
                    <c:v>02</c:v>
                  </c:pt>
                  <c:pt idx="14">
                    <c:v>03</c:v>
                  </c:pt>
                  <c:pt idx="15">
                    <c:v>04</c:v>
                  </c:pt>
                  <c:pt idx="16">
                    <c:v>05</c:v>
                  </c:pt>
                  <c:pt idx="17">
                    <c:v>06</c:v>
                  </c:pt>
                  <c:pt idx="18">
                    <c:v>07</c:v>
                  </c:pt>
                  <c:pt idx="19">
                    <c:v>08</c:v>
                  </c:pt>
                  <c:pt idx="20">
                    <c:v>09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01</c:v>
                  </c:pt>
                  <c:pt idx="25">
                    <c:v>02</c:v>
                  </c:pt>
                  <c:pt idx="26">
                    <c:v>03</c:v>
                  </c:pt>
                  <c:pt idx="27">
                    <c:v>04</c:v>
                  </c:pt>
                  <c:pt idx="28">
                    <c:v>05</c:v>
                  </c:pt>
                  <c:pt idx="29">
                    <c:v>06</c:v>
                  </c:pt>
                  <c:pt idx="30">
                    <c:v>07</c:v>
                  </c:pt>
                  <c:pt idx="31">
                    <c:v>08</c:v>
                  </c:pt>
                  <c:pt idx="32">
                    <c:v>09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parte.xls]Foglio1'!$H$4:$H$36</c:f>
              <c:numCache>
                <c:formatCode>General</c:formatCode>
                <c:ptCount val="33"/>
                <c:pt idx="0">
                  <c:v>81485</c:v>
                </c:pt>
                <c:pt idx="1">
                  <c:v>71096</c:v>
                </c:pt>
                <c:pt idx="2">
                  <c:v>80448</c:v>
                </c:pt>
                <c:pt idx="3">
                  <c:v>71658</c:v>
                </c:pt>
                <c:pt idx="4">
                  <c:v>73702</c:v>
                </c:pt>
                <c:pt idx="5">
                  <c:v>84032</c:v>
                </c:pt>
                <c:pt idx="6">
                  <c:v>82356</c:v>
                </c:pt>
                <c:pt idx="7">
                  <c:v>66570</c:v>
                </c:pt>
                <c:pt idx="8">
                  <c:v>92345</c:v>
                </c:pt>
                <c:pt idx="9">
                  <c:v>92037</c:v>
                </c:pt>
                <c:pt idx="10">
                  <c:v>80919</c:v>
                </c:pt>
                <c:pt idx="11">
                  <c:v>142478</c:v>
                </c:pt>
                <c:pt idx="12">
                  <c:v>76235</c:v>
                </c:pt>
                <c:pt idx="13">
                  <c:v>66192</c:v>
                </c:pt>
                <c:pt idx="14">
                  <c:v>68663</c:v>
                </c:pt>
                <c:pt idx="15">
                  <c:v>65479</c:v>
                </c:pt>
                <c:pt idx="16">
                  <c:v>87083</c:v>
                </c:pt>
                <c:pt idx="17">
                  <c:v>83936</c:v>
                </c:pt>
                <c:pt idx="18">
                  <c:v>85105</c:v>
                </c:pt>
                <c:pt idx="19">
                  <c:v>62531</c:v>
                </c:pt>
                <c:pt idx="20">
                  <c:v>90438</c:v>
                </c:pt>
                <c:pt idx="21">
                  <c:v>91927</c:v>
                </c:pt>
                <c:pt idx="22">
                  <c:v>75626</c:v>
                </c:pt>
                <c:pt idx="23">
                  <c:v>128630</c:v>
                </c:pt>
                <c:pt idx="24">
                  <c:v>69101</c:v>
                </c:pt>
                <c:pt idx="25">
                  <c:v>65180</c:v>
                </c:pt>
                <c:pt idx="26">
                  <c:v>75080</c:v>
                </c:pt>
                <c:pt idx="27">
                  <c:v>78134</c:v>
                </c:pt>
                <c:pt idx="28">
                  <c:v>79011</c:v>
                </c:pt>
                <c:pt idx="29">
                  <c:v>86504</c:v>
                </c:pt>
                <c:pt idx="30">
                  <c:v>92938</c:v>
                </c:pt>
                <c:pt idx="31">
                  <c:v>69785</c:v>
                </c:pt>
                <c:pt idx="32">
                  <c:v>91431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608960"/>
        <c:axId val="42451328"/>
      </c:lineChart>
      <c:catAx>
        <c:axId val="29608960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4245132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42451328"/>
        <c:scaling>
          <c:orientation val="minMax"/>
          <c:max val="150000"/>
          <c:min val="50000"/>
        </c:scaling>
        <c:delete val="0"/>
        <c:axPos val="l"/>
        <c:numFmt formatCode="#,##0" sourceLinked="0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9608960"/>
        <c:crosses val="autoZero"/>
        <c:crossBetween val="between"/>
      </c:valAx>
      <c:spPr>
        <a:solidFill>
          <a:srgbClr val="FFFFCC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600" dirty="0" smtClean="0"/>
              <a:t>INCIDENZA DEI LICENZIAMENTI </a:t>
            </a:r>
            <a:r>
              <a:rPr lang="it-IT" sz="1600" dirty="0"/>
              <a:t>SUL TOTALE DELLE CESSAZIONI</a:t>
            </a:r>
          </a:p>
        </c:rich>
      </c:tx>
      <c:layout>
        <c:manualLayout>
          <c:xMode val="edge"/>
          <c:yMode val="edge"/>
          <c:x val="0.18601421517769082"/>
          <c:y val="4.3701964477960764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0320579110651496E-2"/>
          <c:y val="0.15063334684424209"/>
          <c:w val="0.90289319812602287"/>
          <c:h val="0.73411246921975826"/>
        </c:manualLayout>
      </c:layout>
      <c:lineChart>
        <c:grouping val="standard"/>
        <c:varyColors val="0"/>
        <c:ser>
          <c:idx val="0"/>
          <c:order val="0"/>
          <c:tx>
            <c:v>Incidenza sul totale cessazioni</c:v>
          </c:tx>
          <c:spPr>
            <a:ln w="25400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multiLvlStrRef>
              <c:f>'[ROMA 16 NOVEMBRE seconda parte.xls]Foglio1'!$F$4:$G$36</c:f>
              <c:multiLvlStrCache>
                <c:ptCount val="33"/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06</c:v>
                  </c:pt>
                  <c:pt idx="6">
                    <c:v>07</c:v>
                  </c:pt>
                  <c:pt idx="7">
                    <c:v>08</c:v>
                  </c:pt>
                  <c:pt idx="8">
                    <c:v>09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01</c:v>
                  </c:pt>
                  <c:pt idx="13">
                    <c:v>02</c:v>
                  </c:pt>
                  <c:pt idx="14">
                    <c:v>03</c:v>
                  </c:pt>
                  <c:pt idx="15">
                    <c:v>04</c:v>
                  </c:pt>
                  <c:pt idx="16">
                    <c:v>05</c:v>
                  </c:pt>
                  <c:pt idx="17">
                    <c:v>06</c:v>
                  </c:pt>
                  <c:pt idx="18">
                    <c:v>07</c:v>
                  </c:pt>
                  <c:pt idx="19">
                    <c:v>08</c:v>
                  </c:pt>
                  <c:pt idx="20">
                    <c:v>09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01</c:v>
                  </c:pt>
                  <c:pt idx="25">
                    <c:v>02</c:v>
                  </c:pt>
                  <c:pt idx="26">
                    <c:v>03</c:v>
                  </c:pt>
                  <c:pt idx="27">
                    <c:v>04</c:v>
                  </c:pt>
                  <c:pt idx="28">
                    <c:v>05</c:v>
                  </c:pt>
                  <c:pt idx="29">
                    <c:v>06</c:v>
                  </c:pt>
                  <c:pt idx="30">
                    <c:v>07</c:v>
                  </c:pt>
                  <c:pt idx="31">
                    <c:v>08</c:v>
                  </c:pt>
                  <c:pt idx="32">
                    <c:v>09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parte.xls]Foglio1'!$I$4:$I$36</c:f>
              <c:numCache>
                <c:formatCode>0%</c:formatCode>
                <c:ptCount val="33"/>
                <c:pt idx="0">
                  <c:v>0.21642129977610217</c:v>
                </c:pt>
                <c:pt idx="1">
                  <c:v>0.22642831436770078</c:v>
                </c:pt>
                <c:pt idx="2">
                  <c:v>0.20191504047185793</c:v>
                </c:pt>
                <c:pt idx="3">
                  <c:v>0.1873465642149186</c:v>
                </c:pt>
                <c:pt idx="4">
                  <c:v>0.19179543763044077</c:v>
                </c:pt>
                <c:pt idx="5">
                  <c:v>0.18290848698688131</c:v>
                </c:pt>
                <c:pt idx="6">
                  <c:v>0.19640135932749062</c:v>
                </c:pt>
                <c:pt idx="7">
                  <c:v>0.14553173628084107</c:v>
                </c:pt>
                <c:pt idx="8">
                  <c:v>0.13746479460293076</c:v>
                </c:pt>
                <c:pt idx="9">
                  <c:v>0.1786838237720911</c:v>
                </c:pt>
                <c:pt idx="10">
                  <c:v>0.21217866020578333</c:v>
                </c:pt>
                <c:pt idx="11">
                  <c:v>0.2001160149836301</c:v>
                </c:pt>
                <c:pt idx="12">
                  <c:v>0.19574438584508885</c:v>
                </c:pt>
                <c:pt idx="13">
                  <c:v>0.20274442538593482</c:v>
                </c:pt>
                <c:pt idx="14">
                  <c:v>0.17552519773202518</c:v>
                </c:pt>
                <c:pt idx="15">
                  <c:v>0.16218030326297486</c:v>
                </c:pt>
                <c:pt idx="16">
                  <c:v>0.20246634008430381</c:v>
                </c:pt>
                <c:pt idx="17">
                  <c:v>0.17670662439316046</c:v>
                </c:pt>
                <c:pt idx="18">
                  <c:v>0.18722665634157287</c:v>
                </c:pt>
                <c:pt idx="19">
                  <c:v>0.13955102468940184</c:v>
                </c:pt>
                <c:pt idx="20">
                  <c:v>0.13119943364228651</c:v>
                </c:pt>
                <c:pt idx="21">
                  <c:v>0.17141605131647647</c:v>
                </c:pt>
                <c:pt idx="22">
                  <c:v>0.1839909885142483</c:v>
                </c:pt>
                <c:pt idx="23">
                  <c:v>0.18688696556764209</c:v>
                </c:pt>
                <c:pt idx="24">
                  <c:v>0.19275196166216174</c:v>
                </c:pt>
                <c:pt idx="25">
                  <c:v>0.20337544580035008</c:v>
                </c:pt>
                <c:pt idx="26">
                  <c:v>0.20400399965220414</c:v>
                </c:pt>
                <c:pt idx="27">
                  <c:v>0.20985203945972514</c:v>
                </c:pt>
                <c:pt idx="28">
                  <c:v>0.2072767625253813</c:v>
                </c:pt>
                <c:pt idx="29">
                  <c:v>0.19545569574491162</c:v>
                </c:pt>
                <c:pt idx="30">
                  <c:v>0.20981648000108363</c:v>
                </c:pt>
                <c:pt idx="31">
                  <c:v>0.1603744099573009</c:v>
                </c:pt>
                <c:pt idx="32">
                  <c:v>0.13628761544745016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713856"/>
        <c:axId val="24752512"/>
      </c:lineChart>
      <c:catAx>
        <c:axId val="24713856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4752512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24752512"/>
        <c:scaling>
          <c:orientation val="minMax"/>
        </c:scaling>
        <c:delete val="0"/>
        <c:axPos val="l"/>
        <c:numFmt formatCode="0%" sourceLinked="0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4713856"/>
        <c:crosses val="autoZero"/>
        <c:crossBetween val="between"/>
        <c:majorUnit val="0.1"/>
      </c:valAx>
      <c:spPr>
        <a:solidFill>
          <a:srgbClr val="FFFFCC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it-IT" dirty="0" smtClean="0"/>
              <a:t>Dimissioni online</a:t>
            </a:r>
            <a:endParaRPr lang="it-IT" dirty="0"/>
          </a:p>
        </c:rich>
      </c:tx>
      <c:layout>
        <c:manualLayout>
          <c:xMode val="edge"/>
          <c:yMode val="edge"/>
          <c:x val="0.3124373851248497"/>
          <c:y val="1.664823781024548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5.6544034093677698E-2"/>
          <c:y val="8.6293365983105746E-2"/>
          <c:w val="0.92643787629834506"/>
          <c:h val="0.7822423603268559"/>
        </c:manualLayout>
      </c:layout>
      <c:lineChart>
        <c:grouping val="standard"/>
        <c:varyColors val="0"/>
        <c:ser>
          <c:idx val="0"/>
          <c:order val="0"/>
          <c:tx>
            <c:strRef>
              <c:f>Foglio1!$G$3</c:f>
              <c:strCache>
                <c:ptCount val="1"/>
                <c:pt idx="0">
                  <c:v>2014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Foglio1!$F$4:$F$12</c:f>
              <c:strCache>
                <c:ptCount val="9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</c:strCache>
            </c:strRef>
          </c:cat>
          <c:val>
            <c:numRef>
              <c:f>Foglio1!$G$4:$G$12</c:f>
              <c:numCache>
                <c:formatCode>0%</c:formatCode>
                <c:ptCount val="9"/>
                <c:pt idx="0">
                  <c:v>0.21642129977610217</c:v>
                </c:pt>
                <c:pt idx="1">
                  <c:v>0.22642831436770078</c:v>
                </c:pt>
                <c:pt idx="2">
                  <c:v>0.20191504047185793</c:v>
                </c:pt>
                <c:pt idx="3">
                  <c:v>0.1873465642149186</c:v>
                </c:pt>
                <c:pt idx="4">
                  <c:v>0.19179543763044077</c:v>
                </c:pt>
                <c:pt idx="5">
                  <c:v>0.18290848698688131</c:v>
                </c:pt>
                <c:pt idx="6">
                  <c:v>0.19640135932749062</c:v>
                </c:pt>
                <c:pt idx="7">
                  <c:v>0.14553173628084107</c:v>
                </c:pt>
                <c:pt idx="8">
                  <c:v>0.13746479460293076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Foglio1!$H$3</c:f>
              <c:strCache>
                <c:ptCount val="1"/>
                <c:pt idx="0">
                  <c:v>2015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Foglio1!$F$4:$F$12</c:f>
              <c:strCache>
                <c:ptCount val="9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</c:strCache>
            </c:strRef>
          </c:cat>
          <c:val>
            <c:numRef>
              <c:f>Foglio1!$H$4:$H$12</c:f>
              <c:numCache>
                <c:formatCode>0%</c:formatCode>
                <c:ptCount val="9"/>
                <c:pt idx="0">
                  <c:v>0.19574438584508885</c:v>
                </c:pt>
                <c:pt idx="1">
                  <c:v>0.20274442538593482</c:v>
                </c:pt>
                <c:pt idx="2">
                  <c:v>0.17552519773202518</c:v>
                </c:pt>
                <c:pt idx="3">
                  <c:v>0.16218030326297486</c:v>
                </c:pt>
                <c:pt idx="4">
                  <c:v>0.20246634008430381</c:v>
                </c:pt>
                <c:pt idx="5">
                  <c:v>0.17670662439316046</c:v>
                </c:pt>
                <c:pt idx="6">
                  <c:v>0.18722665634157287</c:v>
                </c:pt>
                <c:pt idx="7">
                  <c:v>0.13955102468940184</c:v>
                </c:pt>
                <c:pt idx="8">
                  <c:v>0.13119943364228651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Foglio1!$I$3</c:f>
              <c:strCache>
                <c:ptCount val="1"/>
                <c:pt idx="0">
                  <c:v>2016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f>Foglio1!$F$4:$F$12</c:f>
              <c:strCache>
                <c:ptCount val="9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</c:strCache>
            </c:strRef>
          </c:cat>
          <c:val>
            <c:numRef>
              <c:f>Foglio1!$I$4:$I$12</c:f>
              <c:numCache>
                <c:formatCode>0%</c:formatCode>
                <c:ptCount val="9"/>
                <c:pt idx="0">
                  <c:v>0.19275196166216174</c:v>
                </c:pt>
                <c:pt idx="1">
                  <c:v>0.20337544580035008</c:v>
                </c:pt>
                <c:pt idx="2">
                  <c:v>0.20400399965220414</c:v>
                </c:pt>
                <c:pt idx="3">
                  <c:v>0.20985203945972514</c:v>
                </c:pt>
                <c:pt idx="4">
                  <c:v>0.2072767625253813</c:v>
                </c:pt>
                <c:pt idx="5">
                  <c:v>0.19545569574491162</c:v>
                </c:pt>
                <c:pt idx="6">
                  <c:v>0.20981648000108363</c:v>
                </c:pt>
                <c:pt idx="7">
                  <c:v>0.1603744099573009</c:v>
                </c:pt>
                <c:pt idx="8">
                  <c:v>0.13628761544745016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601664"/>
        <c:axId val="59603200"/>
      </c:lineChart>
      <c:catAx>
        <c:axId val="59601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it-IT"/>
          </a:p>
        </c:txPr>
        <c:crossAx val="59603200"/>
        <c:crosses val="autoZero"/>
        <c:auto val="1"/>
        <c:lblAlgn val="ctr"/>
        <c:lblOffset val="100"/>
        <c:noMultiLvlLbl val="0"/>
      </c:catAx>
      <c:valAx>
        <c:axId val="59603200"/>
        <c:scaling>
          <c:orientation val="minMax"/>
          <c:min val="0.1200000000000000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it-IT"/>
          </a:p>
        </c:txPr>
        <c:crossAx val="59601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92289501946177"/>
          <c:y val="0.93909650756238561"/>
          <c:w val="0.33335733164151354"/>
          <c:h val="4.42552546273689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it-I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it-IT" b="1"/>
              <a:t>Contratti a tempo indeterminato</a:t>
            </a:r>
            <a:br>
              <a:rPr lang="it-IT" b="1"/>
            </a:br>
            <a:r>
              <a:rPr lang="it-IT" b="1"/>
              <a:t> licenziamenti nei primi 9 mesi dell'anno in rapporto a posti a inizio anno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Foglio2!$N$6</c:f>
              <c:strCache>
                <c:ptCount val="1"/>
                <c:pt idx="0">
                  <c:v>Rapporto (A/B)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Foglio2!$O$3:$Q$3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Foglio2!$O$6:$Q$6</c:f>
              <c:numCache>
                <c:formatCode>0.0%</c:formatCode>
                <c:ptCount val="3"/>
                <c:pt idx="0">
                  <c:v>4.3969277244874136E-2</c:v>
                </c:pt>
                <c:pt idx="1">
                  <c:v>4.240552608089343E-2</c:v>
                </c:pt>
                <c:pt idx="2">
                  <c:v>4.1251308577434816E-2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9670912"/>
        <c:axId val="59672448"/>
      </c:barChart>
      <c:catAx>
        <c:axId val="59670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it-IT"/>
          </a:p>
        </c:txPr>
        <c:crossAx val="59672448"/>
        <c:crosses val="autoZero"/>
        <c:auto val="1"/>
        <c:lblAlgn val="ctr"/>
        <c:lblOffset val="100"/>
        <c:noMultiLvlLbl val="0"/>
      </c:catAx>
      <c:valAx>
        <c:axId val="59672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it-IT"/>
          </a:p>
        </c:txPr>
        <c:crossAx val="59670912"/>
        <c:crosses val="autoZero"/>
        <c:crossBetween val="between"/>
        <c:majorUnit val="1.0000000000000002E-3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it-I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400"/>
              <a:t>CESSAZIONI DI RAPPORTI DI LAVORO A TEMPO INDETERMINATO.  
COMPOSIZIONE PER MOTIVAZIONE</a:t>
            </a:r>
          </a:p>
        </c:rich>
      </c:tx>
      <c:layout>
        <c:manualLayout>
          <c:xMode val="edge"/>
          <c:yMode val="edge"/>
          <c:x val="0.23338790463692038"/>
          <c:y val="2.03390035912802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963805584281282E-2"/>
          <c:y val="0.13889936912447148"/>
          <c:w val="0.94622543950361948"/>
          <c:h val="0.74584639600391434"/>
        </c:manualLayout>
      </c:layout>
      <c:lineChart>
        <c:grouping val="standard"/>
        <c:varyColors val="0"/>
        <c:ser>
          <c:idx val="0"/>
          <c:order val="0"/>
          <c:tx>
            <c:strRef>
              <c:f>'[ROMA 16 NOVEMBRE seconda parte.xls]FOGLIO BASE'!$AG$5</c:f>
              <c:strCache>
                <c:ptCount val="1"/>
                <c:pt idx="0">
                  <c:v>Licenziamenti (incluse risoluzioni consensuali)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FF0000"/>
                </a:solidFill>
                <a:prstDash val="sysDash"/>
              </a:ln>
            </c:spPr>
            <c:trendlineType val="movingAvg"/>
            <c:period val="12"/>
            <c:dispRSqr val="0"/>
            <c:dispEq val="0"/>
          </c:trendline>
          <c:cat>
            <c:multiLvlStrRef>
              <c:f>'[ROMA 16 NOVEMBRE seconda parte.xls]FOGLIO BASE'!$AE$6:$AF$38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BASE'!$AG$6:$AG$38</c:f>
              <c:numCache>
                <c:formatCode>0%</c:formatCode>
                <c:ptCount val="33"/>
                <c:pt idx="0">
                  <c:v>0.4144392336649072</c:v>
                </c:pt>
                <c:pt idx="1">
                  <c:v>0.40750754774986403</c:v>
                </c:pt>
                <c:pt idx="2">
                  <c:v>0.40041631914997999</c:v>
                </c:pt>
                <c:pt idx="3">
                  <c:v>0.38908171889487886</c:v>
                </c:pt>
                <c:pt idx="4">
                  <c:v>0.37664207021456658</c:v>
                </c:pt>
                <c:pt idx="5">
                  <c:v>0.39689425684002949</c:v>
                </c:pt>
                <c:pt idx="6">
                  <c:v>0.41012352586092665</c:v>
                </c:pt>
                <c:pt idx="7">
                  <c:v>0.36126185057905452</c:v>
                </c:pt>
                <c:pt idx="8">
                  <c:v>0.38565968525952621</c:v>
                </c:pt>
                <c:pt idx="9">
                  <c:v>0.41156834495356193</c:v>
                </c:pt>
                <c:pt idx="10">
                  <c:v>0.43445913237758332</c:v>
                </c:pt>
                <c:pt idx="11">
                  <c:v>0.46602283476692258</c:v>
                </c:pt>
                <c:pt idx="12">
                  <c:v>0.38411476007115353</c:v>
                </c:pt>
                <c:pt idx="13">
                  <c:v>0.37677831252697502</c:v>
                </c:pt>
                <c:pt idx="14">
                  <c:v>0.34089182871343349</c:v>
                </c:pt>
                <c:pt idx="15">
                  <c:v>0.31484061806717784</c:v>
                </c:pt>
                <c:pt idx="16">
                  <c:v>0.38016084072923012</c:v>
                </c:pt>
                <c:pt idx="17">
                  <c:v>0.36023197294473336</c:v>
                </c:pt>
                <c:pt idx="18">
                  <c:v>0.37821492233256931</c:v>
                </c:pt>
                <c:pt idx="19">
                  <c:v>0.32385045586146127</c:v>
                </c:pt>
                <c:pt idx="20">
                  <c:v>0.36476122109717402</c:v>
                </c:pt>
                <c:pt idx="21">
                  <c:v>0.39630066142421955</c:v>
                </c:pt>
                <c:pt idx="22">
                  <c:v>0.37560487473642834</c:v>
                </c:pt>
                <c:pt idx="23">
                  <c:v>0.417537306533035</c:v>
                </c:pt>
                <c:pt idx="24">
                  <c:v>0.35755701871459494</c:v>
                </c:pt>
                <c:pt idx="25">
                  <c:v>0.35107428624084275</c:v>
                </c:pt>
                <c:pt idx="26">
                  <c:v>0.42153429632151485</c:v>
                </c:pt>
                <c:pt idx="27">
                  <c:v>0.42887824487182613</c:v>
                </c:pt>
                <c:pt idx="28">
                  <c:v>0.4004721355703566</c:v>
                </c:pt>
                <c:pt idx="29">
                  <c:v>0.41607972108910751</c:v>
                </c:pt>
                <c:pt idx="30">
                  <c:v>0.43210674685209544</c:v>
                </c:pt>
                <c:pt idx="31">
                  <c:v>0.40539441976599022</c:v>
                </c:pt>
                <c:pt idx="32">
                  <c:v>0.39664497330135445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'[ROMA 16 NOVEMBRE seconda parte.xls]FOGLIO BASE'!$AH$5</c:f>
              <c:strCache>
                <c:ptCount val="1"/>
                <c:pt idx="0">
                  <c:v>Dimissioni</c:v>
                </c:pt>
              </c:strCache>
            </c:strRef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8000"/>
                </a:solidFill>
                <a:prstDash val="sysDash"/>
              </a:ln>
            </c:spPr>
            <c:trendlineType val="movingAvg"/>
            <c:period val="12"/>
            <c:dispRSqr val="0"/>
            <c:dispEq val="0"/>
          </c:trendline>
          <c:cat>
            <c:multiLvlStrRef>
              <c:f>'[ROMA 16 NOVEMBRE seconda parte.xls]FOGLIO BASE'!$AE$6:$AF$38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BASE'!$AH$6:$AH$38</c:f>
              <c:numCache>
                <c:formatCode>0%</c:formatCode>
                <c:ptCount val="33"/>
                <c:pt idx="0">
                  <c:v>0.4898950600407983</c:v>
                </c:pt>
                <c:pt idx="1">
                  <c:v>0.49718979339266428</c:v>
                </c:pt>
                <c:pt idx="2">
                  <c:v>0.49624681978427099</c:v>
                </c:pt>
                <c:pt idx="3">
                  <c:v>0.51020357925313242</c:v>
                </c:pt>
                <c:pt idx="4">
                  <c:v>0.53245387176627834</c:v>
                </c:pt>
                <c:pt idx="5">
                  <c:v>0.4931229972886369</c:v>
                </c:pt>
                <c:pt idx="6">
                  <c:v>0.4869701565053518</c:v>
                </c:pt>
                <c:pt idx="7">
                  <c:v>0.53070324952321291</c:v>
                </c:pt>
                <c:pt idx="8">
                  <c:v>0.5072592953609768</c:v>
                </c:pt>
                <c:pt idx="9">
                  <c:v>0.47171910777226067</c:v>
                </c:pt>
                <c:pt idx="10">
                  <c:v>0.46059206851610501</c:v>
                </c:pt>
                <c:pt idx="11">
                  <c:v>0.40069516246122711</c:v>
                </c:pt>
                <c:pt idx="12">
                  <c:v>0.52570742754270283</c:v>
                </c:pt>
                <c:pt idx="13">
                  <c:v>0.53462161743988146</c:v>
                </c:pt>
                <c:pt idx="14">
                  <c:v>0.55966049450995137</c:v>
                </c:pt>
                <c:pt idx="15">
                  <c:v>0.58868952633012883</c:v>
                </c:pt>
                <c:pt idx="16">
                  <c:v>0.52862131940661949</c:v>
                </c:pt>
                <c:pt idx="17">
                  <c:v>0.5466202555906593</c:v>
                </c:pt>
                <c:pt idx="18">
                  <c:v>0.52286166992049343</c:v>
                </c:pt>
                <c:pt idx="19">
                  <c:v>0.56863097700012588</c:v>
                </c:pt>
                <c:pt idx="20">
                  <c:v>0.53723364062263868</c:v>
                </c:pt>
                <c:pt idx="21">
                  <c:v>0.50714557129148397</c:v>
                </c:pt>
                <c:pt idx="22">
                  <c:v>0.52805832529216257</c:v>
                </c:pt>
                <c:pt idx="23">
                  <c:v>0.47380221527764937</c:v>
                </c:pt>
                <c:pt idx="24">
                  <c:v>0.54783195420707653</c:v>
                </c:pt>
                <c:pt idx="25">
                  <c:v>0.55780719671954904</c:v>
                </c:pt>
                <c:pt idx="26">
                  <c:v>0.48526336267691261</c:v>
                </c:pt>
                <c:pt idx="27">
                  <c:v>0.47051958472124294</c:v>
                </c:pt>
                <c:pt idx="28">
                  <c:v>0.5099064159851614</c:v>
                </c:pt>
                <c:pt idx="29">
                  <c:v>0.48733891343317287</c:v>
                </c:pt>
                <c:pt idx="30">
                  <c:v>0.47919563991730879</c:v>
                </c:pt>
                <c:pt idx="31">
                  <c:v>0.49516592631303891</c:v>
                </c:pt>
                <c:pt idx="32">
                  <c:v>0.516675486039048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'[ROMA 16 NOVEMBRE seconda parte.xls]FOGLIO BASE'!$AI$5</c:f>
              <c:strCache>
                <c:ptCount val="1"/>
                <c:pt idx="0">
                  <c:v>Decesso e altre motivazioni</c:v>
                </c:pt>
              </c:strCache>
            </c:strRef>
          </c:tx>
          <c:spPr>
            <a:ln w="28575">
              <a:solidFill>
                <a:srgbClr val="0000FF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00FF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multiLvlStrRef>
              <c:f>'[ROMA 16 NOVEMBRE seconda parte.xls]FOGLIO BASE'!$AE$6:$AF$38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BASE'!$AI$6:$AI$38</c:f>
              <c:numCache>
                <c:formatCode>0%</c:formatCode>
                <c:ptCount val="33"/>
                <c:pt idx="0">
                  <c:v>9.566570629429455E-2</c:v>
                </c:pt>
                <c:pt idx="1">
                  <c:v>9.5302658857471675E-2</c:v>
                </c:pt>
                <c:pt idx="2">
                  <c:v>0.10333686106574898</c:v>
                </c:pt>
                <c:pt idx="3">
                  <c:v>0.10071470185198861</c:v>
                </c:pt>
                <c:pt idx="4">
                  <c:v>9.0904058019155187E-2</c:v>
                </c:pt>
                <c:pt idx="5">
                  <c:v>0.1099827458713335</c:v>
                </c:pt>
                <c:pt idx="6">
                  <c:v>0.10290631763372152</c:v>
                </c:pt>
                <c:pt idx="7">
                  <c:v>0.1080348998977326</c:v>
                </c:pt>
                <c:pt idx="8">
                  <c:v>0.10708101937949699</c:v>
                </c:pt>
                <c:pt idx="9">
                  <c:v>0.11671254727417738</c:v>
                </c:pt>
                <c:pt idx="10">
                  <c:v>0.10494879910631168</c:v>
                </c:pt>
                <c:pt idx="11">
                  <c:v>0.13328200277185032</c:v>
                </c:pt>
                <c:pt idx="12">
                  <c:v>9.0177812386143627E-2</c:v>
                </c:pt>
                <c:pt idx="13">
                  <c:v>8.8600070033143602E-2</c:v>
                </c:pt>
                <c:pt idx="14">
                  <c:v>9.9447676776615118E-2</c:v>
                </c:pt>
                <c:pt idx="15">
                  <c:v>9.6469855602693347E-2</c:v>
                </c:pt>
                <c:pt idx="16">
                  <c:v>9.1217839864150455E-2</c:v>
                </c:pt>
                <c:pt idx="17">
                  <c:v>9.314777146460744E-2</c:v>
                </c:pt>
                <c:pt idx="18">
                  <c:v>9.892340774693717E-2</c:v>
                </c:pt>
                <c:pt idx="19">
                  <c:v>0.10751856713841285</c:v>
                </c:pt>
                <c:pt idx="20">
                  <c:v>9.8005138280187393E-2</c:v>
                </c:pt>
                <c:pt idx="21">
                  <c:v>9.6553767284296488E-2</c:v>
                </c:pt>
                <c:pt idx="22">
                  <c:v>9.6336799971409176E-2</c:v>
                </c:pt>
                <c:pt idx="23">
                  <c:v>0.10866047818931564</c:v>
                </c:pt>
                <c:pt idx="24">
                  <c:v>9.4611027078328441E-2</c:v>
                </c:pt>
                <c:pt idx="25">
                  <c:v>9.1118517039608077E-2</c:v>
                </c:pt>
                <c:pt idx="26">
                  <c:v>9.3202341001572556E-2</c:v>
                </c:pt>
                <c:pt idx="27">
                  <c:v>0.10060217040693104</c:v>
                </c:pt>
                <c:pt idx="28">
                  <c:v>8.9621448444481916E-2</c:v>
                </c:pt>
                <c:pt idx="29">
                  <c:v>9.6581365477719602E-2</c:v>
                </c:pt>
                <c:pt idx="30">
                  <c:v>8.8697613230595745E-2</c:v>
                </c:pt>
                <c:pt idx="31">
                  <c:v>9.9439653920970872E-2</c:v>
                </c:pt>
                <c:pt idx="32">
                  <c:v>8.6679540659597418E-2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040576"/>
        <c:axId val="26042752"/>
      </c:lineChart>
      <c:catAx>
        <c:axId val="26040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60427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042752"/>
        <c:scaling>
          <c:orientation val="minMax"/>
          <c:max val="0.6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6040576"/>
        <c:crosses val="autoZero"/>
        <c:crossBetween val="between"/>
      </c:valAx>
      <c:spPr>
        <a:solidFill>
          <a:srgbClr val="FFFFCC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5.9174103237095363E-2"/>
          <c:y val="0.4598171728100649"/>
          <c:w val="0.38332612318126541"/>
          <c:h val="0.2475413426729311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400" dirty="0"/>
              <a:t>CESSAZIONI DI RAPPORTI DI LAVORO A TEMPO INDETERMINATO.  
COMPOSIZIONE PER MOTIVAZIONE
</a:t>
            </a:r>
            <a:r>
              <a:rPr lang="it-IT" sz="1400" dirty="0">
                <a:solidFill>
                  <a:srgbClr val="FF0000"/>
                </a:solidFill>
              </a:rPr>
              <a:t>STRANIERI</a:t>
            </a:r>
          </a:p>
        </c:rich>
      </c:tx>
      <c:layout>
        <c:manualLayout>
          <c:xMode val="edge"/>
          <c:yMode val="edge"/>
          <c:x val="0.23061013443640124"/>
          <c:y val="2.0338983050847456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963805584281282E-2"/>
          <c:y val="0.14285760113318427"/>
          <c:w val="0.94622543950361948"/>
          <c:h val="0.74188816399520163"/>
        </c:manualLayout>
      </c:layout>
      <c:lineChart>
        <c:grouping val="standard"/>
        <c:varyColors val="0"/>
        <c:ser>
          <c:idx val="0"/>
          <c:order val="0"/>
          <c:tx>
            <c:strRef>
              <c:f>'[ROMA 16 NOVEMBRE seconda parte.xls]FOGLIO BASE'!$AG$77</c:f>
              <c:strCache>
                <c:ptCount val="1"/>
                <c:pt idx="0">
                  <c:v>Licenziamenti (incluse risoluzioni consensuali)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FF0000"/>
                </a:solidFill>
                <a:prstDash val="sysDash"/>
              </a:ln>
            </c:spPr>
            <c:trendlineType val="movingAvg"/>
            <c:period val="12"/>
            <c:dispRSqr val="0"/>
            <c:dispEq val="0"/>
          </c:trendline>
          <c:cat>
            <c:multiLvlStrRef>
              <c:f>'[ROMA 16 NOVEMBRE seconda parte.xls]FOGLIO BASE'!$AE$78:$AF$110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BASE'!$AG$78:$AG$110</c:f>
              <c:numCache>
                <c:formatCode>0%</c:formatCode>
                <c:ptCount val="33"/>
                <c:pt idx="0">
                  <c:v>0.301358451877483</c:v>
                </c:pt>
                <c:pt idx="1">
                  <c:v>0.29877960191776842</c:v>
                </c:pt>
                <c:pt idx="2">
                  <c:v>0.30375867075334728</c:v>
                </c:pt>
                <c:pt idx="3">
                  <c:v>0.28473915163334956</c:v>
                </c:pt>
                <c:pt idx="4">
                  <c:v>0.29679966459366924</c:v>
                </c:pt>
                <c:pt idx="5">
                  <c:v>0.29851553782166163</c:v>
                </c:pt>
                <c:pt idx="6">
                  <c:v>0.31703703703703701</c:v>
                </c:pt>
                <c:pt idx="7">
                  <c:v>0.2906010675330703</c:v>
                </c:pt>
                <c:pt idx="8">
                  <c:v>0.30885509290488744</c:v>
                </c:pt>
                <c:pt idx="9">
                  <c:v>0.3129016732255599</c:v>
                </c:pt>
                <c:pt idx="10">
                  <c:v>0.3274945807985456</c:v>
                </c:pt>
                <c:pt idx="11">
                  <c:v>0.35935593463645721</c:v>
                </c:pt>
                <c:pt idx="12">
                  <c:v>0.29045617505254051</c:v>
                </c:pt>
                <c:pt idx="13">
                  <c:v>0.30340591036312753</c:v>
                </c:pt>
                <c:pt idx="14">
                  <c:v>0.27121589716684158</c:v>
                </c:pt>
                <c:pt idx="15">
                  <c:v>0.26280107655094881</c:v>
                </c:pt>
                <c:pt idx="16">
                  <c:v>0.29628133744915325</c:v>
                </c:pt>
                <c:pt idx="17">
                  <c:v>0.27753213064497112</c:v>
                </c:pt>
                <c:pt idx="18">
                  <c:v>0.29800247250959727</c:v>
                </c:pt>
                <c:pt idx="19">
                  <c:v>0.26957073568741219</c:v>
                </c:pt>
                <c:pt idx="20">
                  <c:v>0.29618898382757297</c:v>
                </c:pt>
                <c:pt idx="21">
                  <c:v>0.32972814966384095</c:v>
                </c:pt>
                <c:pt idx="22">
                  <c:v>0.32010334248344907</c:v>
                </c:pt>
                <c:pt idx="23">
                  <c:v>0.35447628528763425</c:v>
                </c:pt>
                <c:pt idx="24">
                  <c:v>0.27017111047854003</c:v>
                </c:pt>
                <c:pt idx="25">
                  <c:v>0.28142895192435746</c:v>
                </c:pt>
                <c:pt idx="26">
                  <c:v>0.40981340704906705</c:v>
                </c:pt>
                <c:pt idx="27">
                  <c:v>0.45721104670985341</c:v>
                </c:pt>
                <c:pt idx="28">
                  <c:v>0.43912046984672681</c:v>
                </c:pt>
                <c:pt idx="29">
                  <c:v>0.42883601652657077</c:v>
                </c:pt>
                <c:pt idx="30">
                  <c:v>0.45135165119633158</c:v>
                </c:pt>
                <c:pt idx="31">
                  <c:v>0.44603644292166322</c:v>
                </c:pt>
                <c:pt idx="32">
                  <c:v>0.44215102348189228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'[ROMA 16 NOVEMBRE seconda parte.xls]FOGLIO BASE'!$AH$77</c:f>
              <c:strCache>
                <c:ptCount val="1"/>
                <c:pt idx="0">
                  <c:v>Dimissioni</c:v>
                </c:pt>
              </c:strCache>
            </c:strRef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8000"/>
                </a:solidFill>
                <a:prstDash val="sysDash"/>
              </a:ln>
            </c:spPr>
            <c:trendlineType val="movingAvg"/>
            <c:period val="12"/>
            <c:dispRSqr val="0"/>
            <c:dispEq val="0"/>
          </c:trendline>
          <c:cat>
            <c:multiLvlStrRef>
              <c:f>'[ROMA 16 NOVEMBRE seconda parte.xls]FOGLIO BASE'!$AE$78:$AF$110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BASE'!$AH$78:$AH$110</c:f>
              <c:numCache>
                <c:formatCode>0%</c:formatCode>
                <c:ptCount val="33"/>
                <c:pt idx="0">
                  <c:v>0.62697039600153792</c:v>
                </c:pt>
                <c:pt idx="1">
                  <c:v>0.63384425395902955</c:v>
                </c:pt>
                <c:pt idx="2">
                  <c:v>0.62174544281335697</c:v>
                </c:pt>
                <c:pt idx="3">
                  <c:v>0.64032554476240489</c:v>
                </c:pt>
                <c:pt idx="4">
                  <c:v>0.63535042973936129</c:v>
                </c:pt>
                <c:pt idx="5">
                  <c:v>0.61904439860683735</c:v>
                </c:pt>
                <c:pt idx="6">
                  <c:v>0.60531986531986537</c:v>
                </c:pt>
                <c:pt idx="7">
                  <c:v>0.62097934555581347</c:v>
                </c:pt>
                <c:pt idx="8">
                  <c:v>0.60906359232231555</c:v>
                </c:pt>
                <c:pt idx="9">
                  <c:v>0.56037484782424052</c:v>
                </c:pt>
                <c:pt idx="10">
                  <c:v>0.5972659254597581</c:v>
                </c:pt>
                <c:pt idx="11">
                  <c:v>0.52025264971170182</c:v>
                </c:pt>
                <c:pt idx="12">
                  <c:v>0.63475089627889725</c:v>
                </c:pt>
                <c:pt idx="13">
                  <c:v>0.62066082657845956</c:v>
                </c:pt>
                <c:pt idx="14">
                  <c:v>0.64372376705141654</c:v>
                </c:pt>
                <c:pt idx="15">
                  <c:v>0.66374816884134502</c:v>
                </c:pt>
                <c:pt idx="16">
                  <c:v>0.62109453884545485</c:v>
                </c:pt>
                <c:pt idx="17">
                  <c:v>0.64573753095153874</c:v>
                </c:pt>
                <c:pt idx="18">
                  <c:v>0.62733424425792184</c:v>
                </c:pt>
                <c:pt idx="19">
                  <c:v>0.6458456098998232</c:v>
                </c:pt>
                <c:pt idx="20">
                  <c:v>0.62643763119770568</c:v>
                </c:pt>
                <c:pt idx="21">
                  <c:v>0.58430283542823735</c:v>
                </c:pt>
                <c:pt idx="22">
                  <c:v>0.58637170999515587</c:v>
                </c:pt>
                <c:pt idx="23">
                  <c:v>0.54952712792434044</c:v>
                </c:pt>
                <c:pt idx="24">
                  <c:v>0.65455293038555207</c:v>
                </c:pt>
                <c:pt idx="25">
                  <c:v>0.64535890265015317</c:v>
                </c:pt>
                <c:pt idx="26">
                  <c:v>0.50667442621758263</c:v>
                </c:pt>
                <c:pt idx="27">
                  <c:v>0.4407697844452021</c:v>
                </c:pt>
                <c:pt idx="28">
                  <c:v>0.47926514825956168</c:v>
                </c:pt>
                <c:pt idx="29">
                  <c:v>0.47332241059980051</c:v>
                </c:pt>
                <c:pt idx="30">
                  <c:v>0.46525646240893459</c:v>
                </c:pt>
                <c:pt idx="31">
                  <c:v>0.4521102631988787</c:v>
                </c:pt>
                <c:pt idx="32">
                  <c:v>0.47542274252070926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'[ROMA 16 NOVEMBRE seconda parte.xls]FOGLIO BASE'!$AI$77</c:f>
              <c:strCache>
                <c:ptCount val="1"/>
                <c:pt idx="0">
                  <c:v>Decesso e altre motivazioni</c:v>
                </c:pt>
              </c:strCache>
            </c:strRef>
          </c:tx>
          <c:spPr>
            <a:ln w="25400">
              <a:solidFill>
                <a:srgbClr val="0000FF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00FF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multiLvlStrRef>
              <c:f>'[ROMA 16 NOVEMBRE seconda parte.xls]FOGLIO BASE'!$AE$78:$AF$110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BASE'!$AI$78:$AI$110</c:f>
              <c:numCache>
                <c:formatCode>0%</c:formatCode>
                <c:ptCount val="33"/>
                <c:pt idx="0">
                  <c:v>7.1671152120979117E-2</c:v>
                </c:pt>
                <c:pt idx="1">
                  <c:v>6.73761441232021E-2</c:v>
                </c:pt>
                <c:pt idx="2">
                  <c:v>7.4495886433295702E-2</c:v>
                </c:pt>
                <c:pt idx="3">
                  <c:v>7.4935303604245579E-2</c:v>
                </c:pt>
                <c:pt idx="4">
                  <c:v>6.7849905666969454E-2</c:v>
                </c:pt>
                <c:pt idx="5">
                  <c:v>8.2440063571501035E-2</c:v>
                </c:pt>
                <c:pt idx="6">
                  <c:v>7.7643097643097639E-2</c:v>
                </c:pt>
                <c:pt idx="7">
                  <c:v>8.841958691111626E-2</c:v>
                </c:pt>
                <c:pt idx="8">
                  <c:v>8.2081314772796968E-2</c:v>
                </c:pt>
                <c:pt idx="9">
                  <c:v>0.12672347895019959</c:v>
                </c:pt>
                <c:pt idx="10">
                  <c:v>7.5239493741696389E-2</c:v>
                </c:pt>
                <c:pt idx="11">
                  <c:v>0.12039141565184104</c:v>
                </c:pt>
                <c:pt idx="12">
                  <c:v>7.4792928668562242E-2</c:v>
                </c:pt>
                <c:pt idx="13">
                  <c:v>7.5933263058412984E-2</c:v>
                </c:pt>
                <c:pt idx="14">
                  <c:v>8.506033578174188E-2</c:v>
                </c:pt>
                <c:pt idx="15">
                  <c:v>7.3450754607706198E-2</c:v>
                </c:pt>
                <c:pt idx="16">
                  <c:v>8.2624123705391919E-2</c:v>
                </c:pt>
                <c:pt idx="17">
                  <c:v>7.6730338403490153E-2</c:v>
                </c:pt>
                <c:pt idx="18">
                  <c:v>7.4663283232480962E-2</c:v>
                </c:pt>
                <c:pt idx="19">
                  <c:v>8.4583654412764608E-2</c:v>
                </c:pt>
                <c:pt idx="20">
                  <c:v>7.7373384974721349E-2</c:v>
                </c:pt>
                <c:pt idx="21">
                  <c:v>8.5969014907921665E-2</c:v>
                </c:pt>
                <c:pt idx="22">
                  <c:v>9.3524947521395119E-2</c:v>
                </c:pt>
                <c:pt idx="23">
                  <c:v>9.5996586788025307E-2</c:v>
                </c:pt>
                <c:pt idx="24">
                  <c:v>7.5275959135907899E-2</c:v>
                </c:pt>
                <c:pt idx="25">
                  <c:v>7.3212145425489414E-2</c:v>
                </c:pt>
                <c:pt idx="26">
                  <c:v>8.351216673335031E-2</c:v>
                </c:pt>
                <c:pt idx="27">
                  <c:v>0.1020191688449445</c:v>
                </c:pt>
                <c:pt idx="28">
                  <c:v>8.1614381893711493E-2</c:v>
                </c:pt>
                <c:pt idx="29">
                  <c:v>9.7841572873628727E-2</c:v>
                </c:pt>
                <c:pt idx="30">
                  <c:v>8.3391886394733911E-2</c:v>
                </c:pt>
                <c:pt idx="31">
                  <c:v>0.10185329387945803</c:v>
                </c:pt>
                <c:pt idx="32">
                  <c:v>8.2426233997398513E-2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464640"/>
        <c:axId val="28466560"/>
      </c:lineChart>
      <c:catAx>
        <c:axId val="28464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846656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8466560"/>
        <c:scaling>
          <c:orientation val="minMax"/>
          <c:max val="0.7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28464640"/>
        <c:crosses val="autoZero"/>
        <c:crossBetween val="between"/>
      </c:valAx>
      <c:spPr>
        <a:solidFill>
          <a:srgbClr val="FFFFCC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5.7195337034230874E-2"/>
          <c:y val="0.34518385105499089"/>
          <c:w val="0.50775594622543951"/>
          <c:h val="0.154742990266955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05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1400" dirty="0"/>
              <a:t>CESSAZIONI DI RAPPORTI DI LAVORO A TEMPO INDETERMINATO.  
COMPOSIZIONE PER MOTIVAZIONE
</a:t>
            </a:r>
            <a:r>
              <a:rPr lang="it-IT" sz="1400" dirty="0" smtClean="0">
                <a:solidFill>
                  <a:srgbClr val="FF0000"/>
                </a:solidFill>
              </a:rPr>
              <a:t>LAVORATORI</a:t>
            </a:r>
            <a:r>
              <a:rPr lang="it-IT" sz="1400" dirty="0" smtClean="0"/>
              <a:t> </a:t>
            </a:r>
            <a:r>
              <a:rPr lang="it-IT" sz="1400" b="1" dirty="0" smtClean="0">
                <a:solidFill>
                  <a:srgbClr val="FF0000"/>
                </a:solidFill>
              </a:rPr>
              <a:t>CINESI DI NAZIONALITA’</a:t>
            </a:r>
            <a:endParaRPr lang="it-IT" sz="1400" b="1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9611653459884357"/>
          <c:y val="6.568638079729941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5.6876938986556359E-2"/>
          <c:y val="0.19491525423728814"/>
          <c:w val="0.93898655635987593"/>
          <c:h val="0.68983050847457628"/>
        </c:manualLayout>
      </c:layout>
      <c:lineChart>
        <c:grouping val="standard"/>
        <c:varyColors val="0"/>
        <c:ser>
          <c:idx val="0"/>
          <c:order val="0"/>
          <c:tx>
            <c:strRef>
              <c:f>'[ROMA 16 NOVEMBRE seconda parte.xls]FOGLIO BASE'!$AG$114</c:f>
              <c:strCache>
                <c:ptCount val="1"/>
                <c:pt idx="0">
                  <c:v>Licenziamenti (incluse risoluzioni consensuali)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FF0000"/>
                </a:solidFill>
                <a:prstDash val="sysDash"/>
              </a:ln>
            </c:spPr>
            <c:trendlineType val="movingAvg"/>
            <c:period val="12"/>
            <c:dispRSqr val="0"/>
            <c:dispEq val="0"/>
          </c:trendline>
          <c:cat>
            <c:multiLvlStrRef>
              <c:f>'[ROMA 16 NOVEMBRE seconda parte.xls]FOGLIO BASE'!$AE$115:$AF$147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BASE'!$AG$115:$AG$147</c:f>
              <c:numCache>
                <c:formatCode>0%</c:formatCode>
                <c:ptCount val="33"/>
                <c:pt idx="0">
                  <c:v>6.7922452908015962E-2</c:v>
                </c:pt>
                <c:pt idx="1">
                  <c:v>6.1431180474846421E-2</c:v>
                </c:pt>
                <c:pt idx="2">
                  <c:v>6.1039512816881462E-2</c:v>
                </c:pt>
                <c:pt idx="3">
                  <c:v>6.9426336375488923E-2</c:v>
                </c:pt>
                <c:pt idx="4">
                  <c:v>6.825834098561373E-2</c:v>
                </c:pt>
                <c:pt idx="5">
                  <c:v>6.3504569807752903E-2</c:v>
                </c:pt>
                <c:pt idx="6">
                  <c:v>7.3504273504273507E-2</c:v>
                </c:pt>
                <c:pt idx="7">
                  <c:v>7.5962539021852238E-2</c:v>
                </c:pt>
                <c:pt idx="8">
                  <c:v>7.648920071536662E-2</c:v>
                </c:pt>
                <c:pt idx="9">
                  <c:v>8.5261070720423007E-2</c:v>
                </c:pt>
                <c:pt idx="10">
                  <c:v>6.1538461538461535E-2</c:v>
                </c:pt>
                <c:pt idx="11">
                  <c:v>9.6584216725559488E-2</c:v>
                </c:pt>
                <c:pt idx="12">
                  <c:v>5.6879677605066202E-2</c:v>
                </c:pt>
                <c:pt idx="13">
                  <c:v>6.3658340048348111E-2</c:v>
                </c:pt>
                <c:pt idx="14">
                  <c:v>7.1974266184157615E-2</c:v>
                </c:pt>
                <c:pt idx="15">
                  <c:v>7.1739761835608484E-2</c:v>
                </c:pt>
                <c:pt idx="16">
                  <c:v>7.1724137931034479E-2</c:v>
                </c:pt>
                <c:pt idx="17">
                  <c:v>6.7152882895280042E-2</c:v>
                </c:pt>
                <c:pt idx="18">
                  <c:v>6.9225092250922507E-2</c:v>
                </c:pt>
                <c:pt idx="19">
                  <c:v>5.3639846743295021E-2</c:v>
                </c:pt>
                <c:pt idx="20">
                  <c:v>6.6010114453021018E-2</c:v>
                </c:pt>
                <c:pt idx="21">
                  <c:v>7.1844660194174764E-2</c:v>
                </c:pt>
                <c:pt idx="22">
                  <c:v>7.1126547870733914E-2</c:v>
                </c:pt>
                <c:pt idx="23">
                  <c:v>0.10146276595744678</c:v>
                </c:pt>
                <c:pt idx="24">
                  <c:v>5.0694025347012679E-2</c:v>
                </c:pt>
                <c:pt idx="25">
                  <c:v>6.5408252853380158E-2</c:v>
                </c:pt>
                <c:pt idx="26">
                  <c:v>0.23896523848019399</c:v>
                </c:pt>
                <c:pt idx="27">
                  <c:v>0.34467120181405891</c:v>
                </c:pt>
                <c:pt idx="28">
                  <c:v>0.31900493872324859</c:v>
                </c:pt>
                <c:pt idx="29">
                  <c:v>0.32439537329127238</c:v>
                </c:pt>
                <c:pt idx="30">
                  <c:v>0.33111539135002627</c:v>
                </c:pt>
                <c:pt idx="31">
                  <c:v>0.33660224978367465</c:v>
                </c:pt>
                <c:pt idx="32">
                  <c:v>0.3165193274397643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'[ROMA 16 NOVEMBRE seconda parte.xls]FOGLIO BASE'!$AH$114</c:f>
              <c:strCache>
                <c:ptCount val="1"/>
                <c:pt idx="0">
                  <c:v>Dimissioni</c:v>
                </c:pt>
              </c:strCache>
            </c:strRef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8000"/>
                </a:solidFill>
                <a:prstDash val="sysDash"/>
              </a:ln>
            </c:spPr>
            <c:trendlineType val="movingAvg"/>
            <c:period val="12"/>
            <c:dispRSqr val="0"/>
            <c:dispEq val="0"/>
          </c:trendline>
          <c:cat>
            <c:multiLvlStrRef>
              <c:f>'[ROMA 16 NOVEMBRE seconda parte.xls]FOGLIO BASE'!$AE$115:$AF$147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BASE'!$AH$115:$AH$147</c:f>
              <c:numCache>
                <c:formatCode>0%</c:formatCode>
                <c:ptCount val="33"/>
                <c:pt idx="0">
                  <c:v>0.88642925890279112</c:v>
                </c:pt>
                <c:pt idx="1">
                  <c:v>0.90171011124024569</c:v>
                </c:pt>
                <c:pt idx="2">
                  <c:v>0.89137515932587452</c:v>
                </c:pt>
                <c:pt idx="3">
                  <c:v>0.88901564537157762</c:v>
                </c:pt>
                <c:pt idx="4">
                  <c:v>0.88751147842056932</c:v>
                </c:pt>
                <c:pt idx="5">
                  <c:v>0.89426410337220297</c:v>
                </c:pt>
                <c:pt idx="6">
                  <c:v>0.88640248640248642</c:v>
                </c:pt>
                <c:pt idx="7">
                  <c:v>0.89032258064516134</c:v>
                </c:pt>
                <c:pt idx="8">
                  <c:v>0.88774246801485757</c:v>
                </c:pt>
                <c:pt idx="9">
                  <c:v>0.86358228684732319</c:v>
                </c:pt>
                <c:pt idx="10">
                  <c:v>0.90538461538461534</c:v>
                </c:pt>
                <c:pt idx="11">
                  <c:v>0.85159010600706708</c:v>
                </c:pt>
                <c:pt idx="12">
                  <c:v>0.90017271157167533</c:v>
                </c:pt>
                <c:pt idx="13">
                  <c:v>0.9029814665592264</c:v>
                </c:pt>
                <c:pt idx="14">
                  <c:v>0.88647634365366568</c:v>
                </c:pt>
                <c:pt idx="15">
                  <c:v>0.89544002323555039</c:v>
                </c:pt>
                <c:pt idx="16">
                  <c:v>0.89600000000000002</c:v>
                </c:pt>
                <c:pt idx="17">
                  <c:v>0.897481766891427</c:v>
                </c:pt>
                <c:pt idx="18">
                  <c:v>0.88826568265682659</c:v>
                </c:pt>
                <c:pt idx="19">
                  <c:v>0.91066747328090336</c:v>
                </c:pt>
                <c:pt idx="20">
                  <c:v>0.90005323396326853</c:v>
                </c:pt>
                <c:pt idx="21">
                  <c:v>0.88710124826629677</c:v>
                </c:pt>
                <c:pt idx="22">
                  <c:v>0.89172455451525223</c:v>
                </c:pt>
                <c:pt idx="23">
                  <c:v>0.86250000000000004</c:v>
                </c:pt>
                <c:pt idx="24">
                  <c:v>0.91635485817742912</c:v>
                </c:pt>
                <c:pt idx="25">
                  <c:v>0.8961076968100673</c:v>
                </c:pt>
                <c:pt idx="26">
                  <c:v>0.70234438156831047</c:v>
                </c:pt>
                <c:pt idx="27">
                  <c:v>0.57350718065003781</c:v>
                </c:pt>
                <c:pt idx="28">
                  <c:v>0.62282787634900316</c:v>
                </c:pt>
                <c:pt idx="29">
                  <c:v>0.6147914475990186</c:v>
                </c:pt>
                <c:pt idx="30">
                  <c:v>0.59586762388373316</c:v>
                </c:pt>
                <c:pt idx="31">
                  <c:v>0.59763484280357659</c:v>
                </c:pt>
                <c:pt idx="32">
                  <c:v>0.63754550182007286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'[ROMA 16 NOVEMBRE seconda parte.xls]FOGLIO BASE'!$AI$114</c:f>
              <c:strCache>
                <c:ptCount val="1"/>
                <c:pt idx="0">
                  <c:v>Decesso e altre motivazioni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00FF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multiLvlStrRef>
              <c:f>'[ROMA 16 NOVEMBRE seconda parte.xls]FOGLIO BASE'!$AE$115:$AF$147</c:f>
              <c:multiLvlStrCache>
                <c:ptCount val="33"/>
                <c:lvl>
                  <c:pt idx="0">
                    <c:v>1</c:v>
                  </c:pt>
                  <c:pt idx="1">
                    <c:v>2</c:v>
                  </c:pt>
                  <c:pt idx="2">
                    <c:v>3</c:v>
                  </c:pt>
                  <c:pt idx="3">
                    <c:v>4</c:v>
                  </c:pt>
                  <c:pt idx="4">
                    <c:v>5</c:v>
                  </c:pt>
                  <c:pt idx="5">
                    <c:v>6</c:v>
                  </c:pt>
                  <c:pt idx="6">
                    <c:v>7</c:v>
                  </c:pt>
                  <c:pt idx="7">
                    <c:v>8</c:v>
                  </c:pt>
                  <c:pt idx="8">
                    <c:v>9</c:v>
                  </c:pt>
                  <c:pt idx="9">
                    <c:v>10</c:v>
                  </c:pt>
                  <c:pt idx="10">
                    <c:v>11</c:v>
                  </c:pt>
                  <c:pt idx="11">
                    <c:v>12</c:v>
                  </c:pt>
                  <c:pt idx="12">
                    <c:v>1</c:v>
                  </c:pt>
                  <c:pt idx="13">
                    <c:v>2</c:v>
                  </c:pt>
                  <c:pt idx="14">
                    <c:v>3</c:v>
                  </c:pt>
                  <c:pt idx="15">
                    <c:v>4</c:v>
                  </c:pt>
                  <c:pt idx="16">
                    <c:v>5</c:v>
                  </c:pt>
                  <c:pt idx="17">
                    <c:v>6</c:v>
                  </c:pt>
                  <c:pt idx="18">
                    <c:v>7</c:v>
                  </c:pt>
                  <c:pt idx="19">
                    <c:v>8</c:v>
                  </c:pt>
                  <c:pt idx="20">
                    <c:v>9</c:v>
                  </c:pt>
                  <c:pt idx="21">
                    <c:v>10</c:v>
                  </c:pt>
                  <c:pt idx="22">
                    <c:v>11</c:v>
                  </c:pt>
                  <c:pt idx="23">
                    <c:v>12</c:v>
                  </c:pt>
                  <c:pt idx="24">
                    <c:v>1</c:v>
                  </c:pt>
                  <c:pt idx="25">
                    <c:v>2</c:v>
                  </c:pt>
                  <c:pt idx="26">
                    <c:v>3</c:v>
                  </c:pt>
                  <c:pt idx="27">
                    <c:v>4</c:v>
                  </c:pt>
                  <c:pt idx="28">
                    <c:v>5</c:v>
                  </c:pt>
                  <c:pt idx="29">
                    <c:v>6</c:v>
                  </c:pt>
                  <c:pt idx="30">
                    <c:v>7</c:v>
                  </c:pt>
                  <c:pt idx="31">
                    <c:v>8</c:v>
                  </c:pt>
                  <c:pt idx="32">
                    <c:v>9</c:v>
                  </c:pt>
                </c:lvl>
                <c:lvl>
                  <c:pt idx="0">
                    <c:v>2014</c:v>
                  </c:pt>
                  <c:pt idx="12">
                    <c:v>2015</c:v>
                  </c:pt>
                  <c:pt idx="24">
                    <c:v>2016</c:v>
                  </c:pt>
                </c:lvl>
              </c:multiLvlStrCache>
            </c:multiLvlStrRef>
          </c:cat>
          <c:val>
            <c:numRef>
              <c:f>'[ROMA 16 NOVEMBRE seconda parte.xls]FOGLIO BASE'!$AI$115:$AI$147</c:f>
              <c:numCache>
                <c:formatCode>0%</c:formatCode>
                <c:ptCount val="33"/>
                <c:pt idx="0">
                  <c:v>4.56482881891929E-2</c:v>
                </c:pt>
                <c:pt idx="1">
                  <c:v>3.6858708284907851E-2</c:v>
                </c:pt>
                <c:pt idx="2">
                  <c:v>4.7585327857244016E-2</c:v>
                </c:pt>
                <c:pt idx="3">
                  <c:v>4.155801825293351E-2</c:v>
                </c:pt>
                <c:pt idx="4">
                  <c:v>4.4230180593816962E-2</c:v>
                </c:pt>
                <c:pt idx="5">
                  <c:v>4.2231326820044122E-2</c:v>
                </c:pt>
                <c:pt idx="6">
                  <c:v>4.0093240093240098E-2</c:v>
                </c:pt>
                <c:pt idx="7">
                  <c:v>3.3714880332986474E-2</c:v>
                </c:pt>
                <c:pt idx="8">
                  <c:v>3.5768331269775758E-2</c:v>
                </c:pt>
                <c:pt idx="9">
                  <c:v>5.1156642432253797E-2</c:v>
                </c:pt>
                <c:pt idx="10">
                  <c:v>3.307692307692308E-2</c:v>
                </c:pt>
                <c:pt idx="11">
                  <c:v>5.1825677267373381E-2</c:v>
                </c:pt>
                <c:pt idx="12">
                  <c:v>4.2947610823258493E-2</c:v>
                </c:pt>
                <c:pt idx="13">
                  <c:v>3.336019339242547E-2</c:v>
                </c:pt>
                <c:pt idx="14">
                  <c:v>4.1549390162176653E-2</c:v>
                </c:pt>
                <c:pt idx="15">
                  <c:v>3.2820214928841129E-2</c:v>
                </c:pt>
                <c:pt idx="16">
                  <c:v>3.2275862068965516E-2</c:v>
                </c:pt>
                <c:pt idx="17">
                  <c:v>3.536535021329297E-2</c:v>
                </c:pt>
                <c:pt idx="18">
                  <c:v>4.250922509225092E-2</c:v>
                </c:pt>
                <c:pt idx="19">
                  <c:v>3.5692679975801569E-2</c:v>
                </c:pt>
                <c:pt idx="20">
                  <c:v>3.3936651583710405E-2</c:v>
                </c:pt>
                <c:pt idx="21">
                  <c:v>4.105409153952843E-2</c:v>
                </c:pt>
                <c:pt idx="22">
                  <c:v>3.7148897614013895E-2</c:v>
                </c:pt>
                <c:pt idx="23">
                  <c:v>3.6037234042553191E-2</c:v>
                </c:pt>
                <c:pt idx="24">
                  <c:v>3.2951116475558234E-2</c:v>
                </c:pt>
                <c:pt idx="25">
                  <c:v>3.8484050336552535E-2</c:v>
                </c:pt>
                <c:pt idx="26">
                  <c:v>5.8690379951495557E-2</c:v>
                </c:pt>
                <c:pt idx="27">
                  <c:v>8.1821617535903238E-2</c:v>
                </c:pt>
                <c:pt idx="28">
                  <c:v>5.8167184927748306E-2</c:v>
                </c:pt>
                <c:pt idx="29">
                  <c:v>6.0813179109709077E-2</c:v>
                </c:pt>
                <c:pt idx="30">
                  <c:v>7.3016984766240592E-2</c:v>
                </c:pt>
                <c:pt idx="31">
                  <c:v>6.5762907412748775E-2</c:v>
                </c:pt>
                <c:pt idx="32">
                  <c:v>4.5935170740162942E-2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5234048"/>
        <c:axId val="65235968"/>
      </c:lineChart>
      <c:catAx>
        <c:axId val="65234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652359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65235968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65234048"/>
        <c:crosses val="autoZero"/>
        <c:crossBetween val="between"/>
      </c:valAx>
      <c:spPr>
        <a:solidFill>
          <a:srgbClr val="FFFFCC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7269906928645296"/>
          <c:y val="0.37457627118644066"/>
          <c:w val="0.50775594622543951"/>
          <c:h val="0.2565948404686361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483" y="0"/>
            <a:ext cx="2946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5"/>
            <a:ext cx="2946576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483" y="9428165"/>
            <a:ext cx="294657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13833018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483" y="0"/>
            <a:ext cx="2946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4877"/>
            <a:ext cx="5438464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5"/>
            <a:ext cx="2946576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483" y="9428165"/>
            <a:ext cx="294657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93689C16-545D-482A-8C12-5001B56766E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19448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876" indent="-285721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2885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039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193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347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502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8655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5809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A46BD73-17AE-4AE7-B5AC-0CF53A320CED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2" y="4714877"/>
            <a:ext cx="4985393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692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876" indent="-285721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2885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039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193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347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502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8655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5809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5300E63-D30D-4653-A69E-1A45ADD22051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2" y="4714877"/>
            <a:ext cx="4985393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246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876" indent="-285721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2885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039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193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347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502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8655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5809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693299-32E9-45DD-AEDE-312BAC516C7C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2" y="4714877"/>
            <a:ext cx="4985393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381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876" indent="-285721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2885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039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193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347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502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8655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5809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AE0F9C2-6731-4F69-9048-76FE969FE9F0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2" y="4714877"/>
            <a:ext cx="4985393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304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876" indent="-285721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2885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039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193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347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502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8655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5809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D1D2B24-AF58-463D-91AF-352136EE5078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2" y="4714877"/>
            <a:ext cx="4985393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812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876" indent="-285721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2885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039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193" indent="-228577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347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502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8655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5809" indent="-228577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BA27B1C-A6E6-4A20-BDCF-83F45E313E84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2" y="4714877"/>
            <a:ext cx="4985393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649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386C-5BA8-41CC-BE97-A3DB91AB14A7}" type="datetime1">
              <a:rPr lang="it-IT" smtClean="0"/>
              <a:t>16/11/2016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270233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7404-99F1-4A0C-9F2A-8768956E56EF}" type="datetime1">
              <a:rPr lang="it-IT" smtClean="0"/>
              <a:t>16/11/2016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39146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7DE8A-107E-4735-A5C0-DADB318D4FD9}" type="datetime1">
              <a:rPr lang="it-IT" smtClean="0"/>
              <a:t>16/11/2016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69806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D9F1A-FEC5-49E7-A33D-B90AE2D84D69}" type="datetime1">
              <a:rPr lang="it-IT" smtClean="0"/>
              <a:t>16/11/2016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07536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D605-3E7C-41E2-A931-B2A0EB3FE158}" type="datetime1">
              <a:rPr lang="it-IT" smtClean="0"/>
              <a:t>16/11/2016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32833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E4DAE-5EF4-439C-B795-B1D1D8208B3C}" type="datetime1">
              <a:rPr lang="it-IT" smtClean="0"/>
              <a:t>16/11/2016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0677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20046-6898-43DE-8AA4-C304C082A45C}" type="datetime1">
              <a:rPr lang="it-IT" smtClean="0"/>
              <a:t>16/11/2016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35266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3DE9D-F41A-43C5-B45E-76F7B53AA120}" type="datetime1">
              <a:rPr lang="it-IT" smtClean="0"/>
              <a:t>16/11/2016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5950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1E732-BB15-4F3C-AE3C-715CE4B98574}" type="datetime1">
              <a:rPr lang="it-IT" smtClean="0"/>
              <a:t>16/11/2016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19761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0B49-F135-4C27-AFAA-686ED8E14E90}" type="datetime1">
              <a:rPr lang="it-IT" smtClean="0"/>
              <a:t>16/11/2016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1069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492E5-7CDB-4632-B28D-D623D5A439DA}" type="datetime1">
              <a:rPr lang="it-IT" smtClean="0"/>
              <a:t>16/11/2016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664322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AB652-4D16-4249-8E1C-235066E08DF0}" type="datetime1">
              <a:rPr lang="it-IT" smtClean="0"/>
              <a:t>16/11/2016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BF1B2-096F-47F1-9240-C910D4E31B7E}" type="slidenum">
              <a:rPr lang="it-IT" altLang="it-IT" smtClean="0"/>
              <a:pPr/>
              <a:t>‹N›</a:t>
            </a:fld>
            <a:endParaRPr lang="it-IT" altLang="it-IT"/>
          </a:p>
        </p:txBody>
      </p:sp>
      <p:pic>
        <p:nvPicPr>
          <p:cNvPr id="7" name="Picture 10" descr="VL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23838"/>
            <a:ext cx="1225550" cy="54133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602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250825" y="908050"/>
            <a:ext cx="8642350" cy="530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it-IT" altLang="it-IT" b="1" dirty="0"/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it-IT" altLang="it-IT" b="1" dirty="0"/>
          </a:p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it-IT" altLang="it-IT" sz="3200" b="1" dirty="0"/>
              <a:t>I licenziamenti 2015-2016 </a:t>
            </a:r>
          </a:p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it-IT" altLang="it-IT" sz="3200" b="1" dirty="0"/>
              <a:t>nei dati dell’Osservatorio </a:t>
            </a:r>
            <a:r>
              <a:rPr lang="it-IT" altLang="it-IT" sz="3200" b="1" dirty="0" smtClean="0"/>
              <a:t>sul Precariato</a:t>
            </a:r>
            <a:endParaRPr lang="it-IT" altLang="it-IT" sz="3200" b="1" dirty="0"/>
          </a:p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it-IT" altLang="it-IT" sz="2400" dirty="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it-IT" altLang="it-IT" sz="2400" dirty="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it-IT" altLang="it-IT" sz="2400" dirty="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it-IT" altLang="it-IT" sz="2400" dirty="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it-IT" altLang="it-IT" sz="2400" dirty="0" smtClean="0">
                <a:solidFill>
                  <a:srgbClr val="0165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Roma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altLang="it-IT" sz="2400" dirty="0" smtClean="0">
                <a:solidFill>
                  <a:srgbClr val="0165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16 </a:t>
            </a:r>
            <a:r>
              <a:rPr lang="it-IT" altLang="it-IT" sz="2400" dirty="0">
                <a:solidFill>
                  <a:srgbClr val="0165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novembre 2016</a:t>
            </a:r>
          </a:p>
          <a:p>
            <a:pPr algn="ctr">
              <a:spcBef>
                <a:spcPct val="50000"/>
              </a:spcBef>
              <a:defRPr/>
            </a:pPr>
            <a:endParaRPr lang="it-IT" altLang="it-IT" sz="900" dirty="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5" name="Rettangolo 4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Piano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 typeface="Wingdings" pitchFamily="2" charset="2"/>
              <a:buNone/>
            </a:pPr>
            <a:endParaRPr lang="it-IT" altLang="it-IT" dirty="0" smtClean="0"/>
          </a:p>
          <a:p>
            <a:pPr marL="804863" lvl="1" indent="-352425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buAutoNum type="arabicPeriod"/>
              <a:tabLst>
                <a:tab pos="628650" algn="l"/>
              </a:tabLst>
              <a:defRPr/>
            </a:pPr>
            <a:r>
              <a:rPr lang="it-IT" altLang="it-IT" sz="2400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Cambiamenti normativi che possono avere avuto effetti sulla dinamica dei licenziamenti</a:t>
            </a:r>
          </a:p>
          <a:p>
            <a:pPr marL="804863" lvl="1" indent="-352425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buAutoNum type="arabicPeriod"/>
              <a:tabLst>
                <a:tab pos="628650" algn="l"/>
              </a:tabLst>
              <a:defRPr/>
            </a:pPr>
            <a:r>
              <a:rPr lang="it-IT" altLang="it-IT" sz="2400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La dinamica recente dei licenziamenti secondo i dati dell’Osservatorio </a:t>
            </a:r>
          </a:p>
          <a:p>
            <a:pPr marL="804863" lvl="1" indent="-352425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buAutoNum type="arabicPeriod"/>
              <a:tabLst>
                <a:tab pos="628650" algn="l"/>
              </a:tabLst>
              <a:defRPr/>
            </a:pPr>
            <a:r>
              <a:rPr lang="it-IT" altLang="it-IT" sz="2400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 cambiamenti intervenuti nella composizione delle cessazioni</a:t>
            </a:r>
          </a:p>
          <a:p>
            <a:pPr marL="804863" lvl="1" indent="-352425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buAutoNum type="arabicPeriod"/>
              <a:tabLst>
                <a:tab pos="628650" algn="l"/>
              </a:tabLst>
              <a:defRPr/>
            </a:pPr>
            <a:r>
              <a:rPr lang="it-IT" altLang="it-IT" sz="2400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Possibili interpretazioni</a:t>
            </a:r>
          </a:p>
          <a:p>
            <a:pPr marL="457200" indent="-457200" eaLnBrk="1" hangingPunct="1">
              <a:buFont typeface="Wingdings" pitchFamily="2" charset="2"/>
              <a:buNone/>
            </a:pPr>
            <a:endParaRPr lang="it-IT" altLang="it-IT" dirty="0" smtClean="0"/>
          </a:p>
          <a:p>
            <a:pPr marL="457200" indent="-457200" eaLnBrk="1" hangingPunct="1">
              <a:buFont typeface="Wingdings" pitchFamily="2" charset="2"/>
              <a:buNone/>
            </a:pPr>
            <a:endParaRPr lang="it-IT" altLang="it-IT" dirty="0" smtClean="0"/>
          </a:p>
        </p:txBody>
      </p:sp>
      <p:sp>
        <p:nvSpPr>
          <p:cNvPr id="4" name="Rettangolo 3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2754" name="Text Box 2"/>
          <p:cNvSpPr txBox="1">
            <a:spLocks noChangeArrowheads="1"/>
          </p:cNvSpPr>
          <p:nvPr/>
        </p:nvSpPr>
        <p:spPr bwMode="auto">
          <a:xfrm>
            <a:off x="323528" y="332656"/>
            <a:ext cx="8604250" cy="421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it-IT" altLang="it-I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Cambiamenti normativi rilevanti</a:t>
            </a:r>
            <a:endParaRPr lang="it-IT" altLang="it-IT" sz="3600" dirty="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>
              <a:spcBef>
                <a:spcPct val="50000"/>
              </a:spcBef>
              <a:defRPr/>
            </a:pPr>
            <a:endParaRPr lang="it-IT" altLang="it-IT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>
              <a:spcBef>
                <a:spcPct val="50000"/>
              </a:spcBef>
              <a:defRPr/>
            </a:pPr>
            <a:r>
              <a:rPr lang="it-IT" altLang="it-IT" sz="28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1.1.2015 Riduzione della durata dell’indennità di mobilità per i lavoratori over 40</a:t>
            </a:r>
          </a:p>
          <a:p>
            <a:pPr lvl="1">
              <a:spcBef>
                <a:spcPct val="50000"/>
              </a:spcBef>
              <a:defRPr/>
            </a:pPr>
            <a:r>
              <a:rPr lang="it-IT" altLang="it-IT" sz="28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7.3.2015 Contratto a tutele crescenti</a:t>
            </a:r>
          </a:p>
          <a:p>
            <a:pPr lvl="1">
              <a:spcBef>
                <a:spcPct val="50000"/>
              </a:spcBef>
              <a:defRPr/>
            </a:pPr>
            <a:r>
              <a:rPr lang="it-IT" altLang="it-IT" sz="28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1.5.2015 Introduzione della </a:t>
            </a:r>
            <a:r>
              <a:rPr lang="it-IT" altLang="it-IT" sz="2800" dirty="0" err="1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NASpI</a:t>
            </a:r>
            <a:endParaRPr lang="it-IT" altLang="it-IT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>
              <a:spcBef>
                <a:spcPct val="50000"/>
              </a:spcBef>
              <a:defRPr/>
            </a:pPr>
            <a:r>
              <a:rPr lang="it-IT" altLang="it-IT" sz="28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12.3.2016 Dimissioni on line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7561371"/>
              </p:ext>
            </p:extLst>
          </p:nvPr>
        </p:nvGraphicFramePr>
        <p:xfrm>
          <a:off x="179512" y="1916832"/>
          <a:ext cx="896448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Connettore 1 6"/>
          <p:cNvCxnSpPr/>
          <p:nvPr/>
        </p:nvCxnSpPr>
        <p:spPr bwMode="auto">
          <a:xfrm>
            <a:off x="3840105" y="2497156"/>
            <a:ext cx="0" cy="351419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Connettore 1 18"/>
          <p:cNvCxnSpPr/>
          <p:nvPr/>
        </p:nvCxnSpPr>
        <p:spPr bwMode="auto">
          <a:xfrm>
            <a:off x="4355976" y="2497155"/>
            <a:ext cx="0" cy="351419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Connettore 1 19"/>
          <p:cNvCxnSpPr/>
          <p:nvPr/>
        </p:nvCxnSpPr>
        <p:spPr bwMode="auto">
          <a:xfrm>
            <a:off x="7236296" y="2497154"/>
            <a:ext cx="0" cy="351419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CasellaDiTesto 16"/>
          <p:cNvSpPr txBox="1"/>
          <p:nvPr/>
        </p:nvSpPr>
        <p:spPr>
          <a:xfrm>
            <a:off x="2030318" y="2467337"/>
            <a:ext cx="22337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tx1"/>
                </a:solidFill>
              </a:rPr>
              <a:t>Riduzione </a:t>
            </a:r>
            <a:r>
              <a:rPr lang="it-IT" sz="1600" dirty="0" smtClean="0">
                <a:solidFill>
                  <a:schemeClr val="tx1"/>
                </a:solidFill>
              </a:rPr>
              <a:t>mobilità over </a:t>
            </a:r>
            <a:r>
              <a:rPr lang="it-IT" sz="1600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3201826" y="2104306"/>
            <a:ext cx="1591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smtClean="0">
                <a:solidFill>
                  <a:schemeClr val="tx1"/>
                </a:solidFill>
              </a:rPr>
              <a:t>Tutele crescenti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6948264" y="2132774"/>
            <a:ext cx="16964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smtClean="0">
                <a:solidFill>
                  <a:schemeClr val="tx1"/>
                </a:solidFill>
              </a:rPr>
              <a:t>Dimissioni online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24" name="Rettangolo 23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5" name="Connettore 1 24"/>
          <p:cNvCxnSpPr/>
          <p:nvPr/>
        </p:nvCxnSpPr>
        <p:spPr bwMode="auto">
          <a:xfrm>
            <a:off x="4830215" y="2497156"/>
            <a:ext cx="0" cy="351419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6" name="CasellaDiTesto 25"/>
          <p:cNvSpPr txBox="1"/>
          <p:nvPr/>
        </p:nvSpPr>
        <p:spPr>
          <a:xfrm>
            <a:off x="4847254" y="2497156"/>
            <a:ext cx="6799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smtClean="0">
                <a:solidFill>
                  <a:schemeClr val="tx1"/>
                </a:solidFill>
              </a:rPr>
              <a:t>Naspi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9218" name="Title 4"/>
          <p:cNvSpPr>
            <a:spLocks noGrp="1"/>
          </p:cNvSpPr>
          <p:nvPr>
            <p:ph type="title"/>
          </p:nvPr>
        </p:nvSpPr>
        <p:spPr>
          <a:xfrm>
            <a:off x="241176" y="332656"/>
            <a:ext cx="879532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it-IT" altLang="it-I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Totale licenziamenti per mese </a:t>
            </a:r>
            <a:br>
              <a:rPr lang="it-IT" altLang="it-I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it-IT" altLang="it-I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(tutti i contratti)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it-IT" altLang="it-IT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9012" name="Rectangle 4"/>
          <p:cNvSpPr>
            <a:spLocks noChangeArrowheads="1"/>
          </p:cNvSpPr>
          <p:nvPr/>
        </p:nvSpPr>
        <p:spPr bwMode="auto">
          <a:xfrm>
            <a:off x="900113" y="1484313"/>
            <a:ext cx="5957887" cy="102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it-IT" altLang="it-IT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it-IT" altLang="it-IT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it-IT" altLang="it-IT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9016" name="Rectangle 8"/>
          <p:cNvSpPr>
            <a:spLocks noChangeArrowheads="1"/>
          </p:cNvSpPr>
          <p:nvPr/>
        </p:nvSpPr>
        <p:spPr bwMode="auto">
          <a:xfrm>
            <a:off x="179388" y="495028"/>
            <a:ext cx="8857108" cy="836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1pPr>
            <a:lvl2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2pPr>
            <a:lvl3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3pPr>
            <a:lvl4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4pPr>
            <a:lvl5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it-IT" altLang="it-I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Licenziamenti in % totale cessazioni</a:t>
            </a:r>
            <a:br>
              <a:rPr lang="it-IT" altLang="it-I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altLang="it-IT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altLang="it-IT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altLang="it-IT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 </a:t>
            </a:r>
            <a: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licenziamenti spiegano tra il 15 e il 20% delle cessazioni totali</a:t>
            </a:r>
            <a:b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it-IT" altLang="it-IT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9" name="Grafic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106459"/>
              </p:ext>
            </p:extLst>
          </p:nvPr>
        </p:nvGraphicFramePr>
        <p:xfrm>
          <a:off x="-32049" y="1628800"/>
          <a:ext cx="9136291" cy="4892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Connettore 1 6"/>
          <p:cNvCxnSpPr/>
          <p:nvPr/>
        </p:nvCxnSpPr>
        <p:spPr bwMode="auto">
          <a:xfrm>
            <a:off x="3760593" y="2381132"/>
            <a:ext cx="0" cy="357058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Connettore 1 9"/>
          <p:cNvCxnSpPr/>
          <p:nvPr/>
        </p:nvCxnSpPr>
        <p:spPr bwMode="auto">
          <a:xfrm>
            <a:off x="4211960" y="2376433"/>
            <a:ext cx="0" cy="357058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Connettore 1 11"/>
          <p:cNvCxnSpPr/>
          <p:nvPr/>
        </p:nvCxnSpPr>
        <p:spPr bwMode="auto">
          <a:xfrm>
            <a:off x="7236296" y="2376432"/>
            <a:ext cx="0" cy="357058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Connettore 1 12"/>
          <p:cNvCxnSpPr/>
          <p:nvPr/>
        </p:nvCxnSpPr>
        <p:spPr bwMode="auto">
          <a:xfrm>
            <a:off x="4745833" y="2376431"/>
            <a:ext cx="0" cy="357058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it-IT" altLang="it-IT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9016" name="Rectangle 8"/>
          <p:cNvSpPr>
            <a:spLocks noChangeArrowheads="1"/>
          </p:cNvSpPr>
          <p:nvPr/>
        </p:nvSpPr>
        <p:spPr bwMode="auto">
          <a:xfrm>
            <a:off x="179388" y="495028"/>
            <a:ext cx="8857108" cy="836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1pPr>
            <a:lvl2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2pPr>
            <a:lvl3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3pPr>
            <a:lvl4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4pPr>
            <a:lvl5pPr algn="ctr">
              <a:spcBef>
                <a:spcPct val="0"/>
              </a:spcBef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01657D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it-IT" altLang="it-I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Licenziamenti in % totale cessazioni</a:t>
            </a:r>
            <a:br>
              <a:rPr lang="it-IT" altLang="it-I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it-IT" altLang="it-IT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14" name="Gra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1496154"/>
              </p:ext>
            </p:extLst>
          </p:nvPr>
        </p:nvGraphicFramePr>
        <p:xfrm>
          <a:off x="611560" y="1731435"/>
          <a:ext cx="8208912" cy="4577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Connettore 1 14"/>
          <p:cNvCxnSpPr/>
          <p:nvPr/>
        </p:nvCxnSpPr>
        <p:spPr bwMode="auto">
          <a:xfrm>
            <a:off x="3203848" y="2132856"/>
            <a:ext cx="0" cy="357058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83775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it-IT" altLang="it-IT" smtClean="0"/>
          </a:p>
          <a:p>
            <a:pPr eaLnBrk="1" hangingPunct="1">
              <a:buFontTx/>
              <a:buNone/>
            </a:pPr>
            <a:endParaRPr lang="it-IT" altLang="it-IT" smtClean="0"/>
          </a:p>
        </p:txBody>
      </p:sp>
      <p:sp>
        <p:nvSpPr>
          <p:cNvPr id="295940" name="Rectangle 4"/>
          <p:cNvSpPr>
            <a:spLocks noChangeArrowheads="1"/>
          </p:cNvSpPr>
          <p:nvPr/>
        </p:nvSpPr>
        <p:spPr bwMode="auto">
          <a:xfrm>
            <a:off x="900113" y="1484313"/>
            <a:ext cx="5957887" cy="102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it-IT" altLang="it-IT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it-IT" altLang="it-IT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it-IT" altLang="it-IT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237663" cy="5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tangolo 5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5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857108" cy="122488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it-IT" altLang="it-IT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Licenziamenti per tipo di contratto</a:t>
            </a:r>
            <a:r>
              <a:rPr lang="it-IT" altLang="it-IT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it-IT" altLang="it-IT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it-IT" altLang="it-IT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lang="it-IT" altLang="it-IT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circa due terzi dei licenziamenti riguardano contratti di lavoro a tempo indeterminato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0" y="32444"/>
            <a:ext cx="9144000" cy="930637"/>
          </a:xfrm>
        </p:spPr>
        <p:txBody>
          <a:bodyPr>
            <a:normAutofit/>
          </a:bodyPr>
          <a:lstStyle/>
          <a:p>
            <a:pPr eaLnBrk="1" hangingPunct="1"/>
            <a:r>
              <a:rPr lang="it-IT" altLang="it-I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Probabilità di essere licenziati (</a:t>
            </a:r>
            <a:r>
              <a:rPr lang="it-IT" altLang="it-IT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Cti</a:t>
            </a:r>
            <a:r>
              <a:rPr lang="it-IT" altLang="it-I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954360"/>
              </p:ext>
            </p:extLst>
          </p:nvPr>
        </p:nvGraphicFramePr>
        <p:xfrm>
          <a:off x="827584" y="951003"/>
          <a:ext cx="7488832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353176"/>
              </p:ext>
            </p:extLst>
          </p:nvPr>
        </p:nvGraphicFramePr>
        <p:xfrm>
          <a:off x="899591" y="5445224"/>
          <a:ext cx="7344816" cy="11071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84088"/>
                <a:gridCol w="1353576"/>
                <a:gridCol w="1353576"/>
                <a:gridCol w="1353576"/>
              </a:tblGrid>
              <a:tr h="24040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2014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2015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2016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5642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u="none" strike="noStrike">
                          <a:effectLst/>
                        </a:rPr>
                        <a:t> A. Totale licenziamenti di contratti a tempo indeterminato primi 9 mesi (numeratore)</a:t>
                      </a:r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452717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>
                          <a:effectLst/>
                        </a:rPr>
                        <a:t>430894</a:t>
                      </a:r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448544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4665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u="none" strike="noStrike" dirty="0">
                          <a:effectLst/>
                        </a:rPr>
                        <a:t>B. Totale rapporti di lavoro a tempo indeterminato a inizio anno (</a:t>
                      </a:r>
                      <a:r>
                        <a:rPr lang="it-IT" sz="1100" u="none" strike="noStrike" dirty="0" smtClean="0">
                          <a:effectLst/>
                        </a:rPr>
                        <a:t>denominatore)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>
                          <a:effectLst/>
                        </a:rPr>
                        <a:t>   10.296.212 </a:t>
                      </a:r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>
                          <a:effectLst/>
                        </a:rPr>
                        <a:t>   10.161.270 </a:t>
                      </a:r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u="none" strike="noStrike">
                          <a:effectLst/>
                        </a:rPr>
                        <a:t>   10.873.449 </a:t>
                      </a:r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26735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Rapporto (A/B)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u="none" strike="noStrike" dirty="0">
                          <a:effectLst/>
                        </a:rPr>
                        <a:t>4,4%</a:t>
                      </a:r>
                      <a:endParaRPr lang="it-IT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u="none" strike="noStrike" dirty="0">
                          <a:effectLst/>
                        </a:rPr>
                        <a:t>4,2%</a:t>
                      </a:r>
                      <a:endParaRPr lang="it-IT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u="none" strike="noStrike" dirty="0">
                          <a:effectLst/>
                        </a:rPr>
                        <a:t>4,1%</a:t>
                      </a:r>
                      <a:endParaRPr lang="it-IT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372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16632"/>
            <a:ext cx="8856984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it-IT" altLang="it-I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valori assoluti</a:t>
            </a:r>
            <a:br>
              <a:rPr lang="it-IT" altLang="it-I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it-IT" altLang="it-IT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it-IT" altLang="it-IT" dirty="0" smtClean="0"/>
          </a:p>
          <a:p>
            <a:pPr eaLnBrk="1" hangingPunct="1">
              <a:buFontTx/>
              <a:buNone/>
            </a:pPr>
            <a:endParaRPr lang="it-IT" altLang="it-IT" dirty="0" smtClean="0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60848"/>
            <a:ext cx="6264696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tangolo 5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467544" y="764704"/>
            <a:ext cx="813690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1" eaLnBrk="1" hangingPunct="1">
              <a:spcBef>
                <a:spcPct val="20000"/>
              </a:spcBef>
              <a:defRPr/>
            </a:pPr>
            <a:r>
              <a:rPr lang="it-IT" altLang="it-IT" dirty="0" smtClean="0">
                <a:solidFill>
                  <a:srgbClr val="003366"/>
                </a:solidFill>
              </a:rPr>
              <a:t>Per i</a:t>
            </a:r>
            <a:r>
              <a:rPr lang="it-IT" altLang="it-IT" b="1" dirty="0" smtClean="0">
                <a:solidFill>
                  <a:srgbClr val="003366"/>
                </a:solidFill>
              </a:rPr>
              <a:t> contratti </a:t>
            </a:r>
            <a:r>
              <a:rPr lang="it-IT" altLang="it-IT" b="1" dirty="0">
                <a:solidFill>
                  <a:srgbClr val="003366"/>
                </a:solidFill>
              </a:rPr>
              <a:t>di lavoro a tempo indeterminato </a:t>
            </a:r>
            <a:r>
              <a:rPr lang="it-IT" altLang="it-IT" dirty="0" smtClean="0">
                <a:solidFill>
                  <a:srgbClr val="003366"/>
                </a:solidFill>
              </a:rPr>
              <a:t>nel </a:t>
            </a:r>
            <a:r>
              <a:rPr lang="it-IT" altLang="it-IT" dirty="0">
                <a:solidFill>
                  <a:srgbClr val="003366"/>
                </a:solidFill>
              </a:rPr>
              <a:t>2016 (primi 9 mesi) i licenziamenti sono cresciuti del 4% mentre nel 2015 erano diminuiti del 5%. </a:t>
            </a:r>
            <a:r>
              <a:rPr lang="it-IT" altLang="it-IT" dirty="0" smtClean="0">
                <a:solidFill>
                  <a:srgbClr val="003366"/>
                </a:solidFill>
              </a:rPr>
              <a:t>Sono </a:t>
            </a:r>
            <a:r>
              <a:rPr lang="it-IT" altLang="it-IT" dirty="0">
                <a:solidFill>
                  <a:srgbClr val="003366"/>
                </a:solidFill>
              </a:rPr>
              <a:t>cresciuti i licenziamenti per giusta causa e giustificato motivo </a:t>
            </a:r>
            <a:r>
              <a:rPr lang="it-IT" altLang="it-IT" b="1" dirty="0">
                <a:solidFill>
                  <a:srgbClr val="003366"/>
                </a:solidFill>
              </a:rPr>
              <a:t>soggettivo</a:t>
            </a:r>
            <a:r>
              <a:rPr lang="it-IT" altLang="it-IT" dirty="0">
                <a:solidFill>
                  <a:srgbClr val="003366"/>
                </a:solidFill>
              </a:rPr>
              <a:t> </a:t>
            </a:r>
            <a:r>
              <a:rPr lang="it-IT" altLang="it-IT" dirty="0" smtClean="0">
                <a:solidFill>
                  <a:srgbClr val="003366"/>
                </a:solidFill>
              </a:rPr>
              <a:t>(licenziamenti disciplinari)</a:t>
            </a:r>
            <a:endParaRPr lang="it-IT" altLang="it-IT" dirty="0">
              <a:solidFill>
                <a:srgbClr val="003366"/>
              </a:solidFill>
            </a:endParaRPr>
          </a:p>
        </p:txBody>
      </p:sp>
      <p:sp>
        <p:nvSpPr>
          <p:cNvPr id="7" name="Rettangolo 6"/>
          <p:cNvSpPr/>
          <p:nvPr/>
        </p:nvSpPr>
        <p:spPr bwMode="auto">
          <a:xfrm>
            <a:off x="2329120" y="5110488"/>
            <a:ext cx="936104" cy="345369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354463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2329120" y="5815897"/>
            <a:ext cx="936104" cy="576064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354463"/>
              </a:solidFill>
              <a:effectLst/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4" name="Rectangle 4"/>
          <p:cNvSpPr>
            <a:spLocks noChangeArrowheads="1"/>
          </p:cNvSpPr>
          <p:nvPr/>
        </p:nvSpPr>
        <p:spPr bwMode="auto">
          <a:xfrm>
            <a:off x="395288" y="910227"/>
            <a:ext cx="8281168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742950" lvl="1" indent="-28575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b="1" dirty="0" smtClean="0">
                <a:solidFill>
                  <a:srgbClr val="003366"/>
                </a:solidFill>
              </a:rPr>
              <a:t>La </a:t>
            </a:r>
            <a:r>
              <a:rPr lang="it-IT" altLang="it-IT" b="1" dirty="0">
                <a:solidFill>
                  <a:srgbClr val="003366"/>
                </a:solidFill>
              </a:rPr>
              <a:t>maggior parte dei licenziamenti </a:t>
            </a:r>
            <a:r>
              <a:rPr lang="it-IT" altLang="it-IT" b="1" dirty="0" smtClean="0">
                <a:solidFill>
                  <a:srgbClr val="003366"/>
                </a:solidFill>
              </a:rPr>
              <a:t>da contratti </a:t>
            </a:r>
            <a:r>
              <a:rPr lang="it-IT" altLang="it-IT" b="1" dirty="0">
                <a:solidFill>
                  <a:srgbClr val="003366"/>
                </a:solidFill>
              </a:rPr>
              <a:t>a tempo indeterminato </a:t>
            </a:r>
            <a:r>
              <a:rPr lang="it-IT" altLang="it-IT" b="1" dirty="0" smtClean="0">
                <a:solidFill>
                  <a:srgbClr val="003366"/>
                </a:solidFill>
              </a:rPr>
              <a:t>ha luogo in imprese </a:t>
            </a:r>
            <a:r>
              <a:rPr lang="it-IT" altLang="it-IT" b="1" dirty="0">
                <a:solidFill>
                  <a:srgbClr val="003366"/>
                </a:solidFill>
              </a:rPr>
              <a:t>fino a 15 dipendenti</a:t>
            </a:r>
            <a:r>
              <a:rPr lang="it-IT" altLang="it-IT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it-IT" altLang="it-IT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it-IT" altLang="it-IT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altLang="it-IT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Numero stabile </a:t>
            </a:r>
            <a:r>
              <a:rPr lang="it-IT" altLang="it-IT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nel triennio osservato.</a:t>
            </a:r>
          </a:p>
          <a:p>
            <a:pPr marL="742950" lvl="1" indent="-28575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Nelle </a:t>
            </a:r>
            <a:r>
              <a:rPr lang="it-IT" altLang="it-IT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imprese over 15 vi è stata maggior oscillazione: ridimensionamento nel 2015 e recupero nel 2016 (pur su livelli inferiori al 2014</a:t>
            </a:r>
            <a:r>
              <a:rPr lang="it-IT" altLang="it-IT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con incremento soprattutto di quelli disciplinari</a:t>
            </a:r>
            <a:endParaRPr lang="it-IT" altLang="it-IT" dirty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309" y="2996952"/>
            <a:ext cx="5291138" cy="363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tangolo 6"/>
          <p:cNvSpPr/>
          <p:nvPr/>
        </p:nvSpPr>
        <p:spPr bwMode="auto">
          <a:xfrm>
            <a:off x="2555776" y="5060099"/>
            <a:ext cx="789117" cy="486950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354463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2575654" y="5847455"/>
            <a:ext cx="769239" cy="461865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rgbClr val="354463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33983"/>
            <a:ext cx="8229600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it-IT" altLang="it-I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Grandi e piccole imprese</a:t>
            </a:r>
            <a:br>
              <a:rPr lang="it-IT" altLang="it-I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it-IT" altLang="it-IT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Text Box 2"/>
          <p:cNvSpPr txBox="1">
            <a:spLocks noChangeArrowheads="1"/>
          </p:cNvSpPr>
          <p:nvPr/>
        </p:nvSpPr>
        <p:spPr bwMode="auto">
          <a:xfrm>
            <a:off x="160118" y="1988840"/>
            <a:ext cx="860425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Possibile interpretazione basata su lettura dei dati per categorie specifiche</a:t>
            </a:r>
          </a:p>
          <a:p>
            <a:pPr lvl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Le dimissioni on line hanno determinato una </a:t>
            </a:r>
            <a:r>
              <a:rPr lang="it-IT" altLang="it-IT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ricomposizione delle cause di cessazione </a:t>
            </a:r>
            <a:r>
              <a:rPr lang="it-IT" altLang="it-IT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(diminuzione delle dimissioni e crescita relativa dei licenziamenti) </a:t>
            </a:r>
          </a:p>
          <a:p>
            <a:pPr lvl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it-IT" altLang="it-IT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Tale dinamica ha coinvolto </a:t>
            </a:r>
            <a:r>
              <a:rPr lang="it-IT" altLang="it-IT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soprattutto i lavoratori stranieri </a:t>
            </a:r>
            <a:r>
              <a:rPr lang="it-IT" altLang="it-IT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(e con particolare intensità etnie ad alta imprenditorialità come i cinesi ) come si osserva nei grafici successivi </a:t>
            </a:r>
          </a:p>
        </p:txBody>
      </p:sp>
      <p:sp>
        <p:nvSpPr>
          <p:cNvPr id="3" name="Rettangolo 2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alt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Perché aumentano i licenziamenti </a:t>
            </a:r>
            <a:r>
              <a:rPr lang="it-IT" altLang="it-IT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/>
            </a:r>
            <a:br>
              <a:rPr lang="it-IT" altLang="it-IT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</a:br>
            <a:r>
              <a:rPr lang="it-IT" altLang="it-I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disciplinari?</a:t>
            </a:r>
            <a:endParaRPr lang="it-IT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0034" name="Text Box 2"/>
          <p:cNvSpPr txBox="1">
            <a:spLocks noChangeArrowheads="1"/>
          </p:cNvSpPr>
          <p:nvPr/>
        </p:nvSpPr>
        <p:spPr bwMode="auto">
          <a:xfrm>
            <a:off x="179388" y="188640"/>
            <a:ext cx="88571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it-IT" altLang="it-IT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Un contributo alla spiegazione della dinamica dei licenziamenti nel 2016</a:t>
            </a:r>
            <a:endParaRPr lang="it-IT" altLang="it-IT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graphicFrame>
        <p:nvGraphicFramePr>
          <p:cNvPr id="4" name="Grafic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695174"/>
              </p:ext>
            </p:extLst>
          </p:nvPr>
        </p:nvGraphicFramePr>
        <p:xfrm>
          <a:off x="0" y="1071721"/>
          <a:ext cx="9144000" cy="5611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9250" name="Text Box 2"/>
          <p:cNvSpPr txBox="1">
            <a:spLocks noChangeArrowheads="1"/>
          </p:cNvSpPr>
          <p:nvPr/>
        </p:nvSpPr>
        <p:spPr bwMode="auto">
          <a:xfrm>
            <a:off x="179388" y="44624"/>
            <a:ext cx="88571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it-IT" altLang="it-IT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Un contributo alla spiegazione della dinamica dei licenziamenti nel 2016</a:t>
            </a:r>
            <a:endParaRPr lang="it-IT" altLang="it-IT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468313" y="1341438"/>
            <a:ext cx="5256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graphicFrame>
        <p:nvGraphicFramePr>
          <p:cNvPr id="5" name="Grafic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814782"/>
              </p:ext>
            </p:extLst>
          </p:nvPr>
        </p:nvGraphicFramePr>
        <p:xfrm>
          <a:off x="-4867" y="908720"/>
          <a:ext cx="9148867" cy="5611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539750" y="1268413"/>
            <a:ext cx="79200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graphicFrame>
        <p:nvGraphicFramePr>
          <p:cNvPr id="5" name="Grafic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005470"/>
              </p:ext>
            </p:extLst>
          </p:nvPr>
        </p:nvGraphicFramePr>
        <p:xfrm>
          <a:off x="-29985" y="1082675"/>
          <a:ext cx="9204614" cy="55620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ttangolo 5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7202" name="Text Box 2"/>
          <p:cNvSpPr txBox="1">
            <a:spLocks noChangeArrowheads="1"/>
          </p:cNvSpPr>
          <p:nvPr/>
        </p:nvSpPr>
        <p:spPr bwMode="auto">
          <a:xfrm>
            <a:off x="146528" y="332656"/>
            <a:ext cx="888996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it-IT" altLang="it-IT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Un contributo alla spiegazione della dinamica dei licenziamenti nel 2016</a:t>
            </a:r>
            <a:endParaRPr lang="it-IT" altLang="it-IT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+mn-ea"/>
                <a:cs typeface="+mn-cs"/>
              </a:rPr>
              <a:t>In sintesi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>
            <a:noAutofit/>
          </a:bodyPr>
          <a:lstStyle/>
          <a:p>
            <a:r>
              <a:rPr lang="it-IT" sz="2800" dirty="0">
                <a:solidFill>
                  <a:srgbClr val="003366"/>
                </a:solidFill>
                <a:latin typeface="Tahoma" pitchFamily="34" charset="0"/>
              </a:rPr>
              <a:t>Dal 2014 diminuzione della probabilità di essere licenziato</a:t>
            </a:r>
          </a:p>
          <a:p>
            <a:r>
              <a:rPr lang="it-IT" sz="2800" dirty="0" smtClean="0">
                <a:solidFill>
                  <a:srgbClr val="003366"/>
                </a:solidFill>
                <a:latin typeface="Tahoma" pitchFamily="34" charset="0"/>
              </a:rPr>
              <a:t>Il </a:t>
            </a:r>
            <a:r>
              <a:rPr lang="it-IT" sz="2800" dirty="0">
                <a:solidFill>
                  <a:srgbClr val="003366"/>
                </a:solidFill>
                <a:latin typeface="Tahoma" pitchFamily="34" charset="0"/>
              </a:rPr>
              <a:t>cambiamento normativo che sembra avere avuto </a:t>
            </a:r>
            <a:r>
              <a:rPr lang="it-IT" sz="2800" dirty="0" smtClean="0">
                <a:solidFill>
                  <a:srgbClr val="003366"/>
                </a:solidFill>
                <a:latin typeface="Tahoma" pitchFamily="34" charset="0"/>
              </a:rPr>
              <a:t>maggiori effetti sulla </a:t>
            </a:r>
            <a:r>
              <a:rPr lang="it-IT" sz="2800" dirty="0">
                <a:solidFill>
                  <a:srgbClr val="003366"/>
                </a:solidFill>
                <a:latin typeface="Tahoma" pitchFamily="34" charset="0"/>
              </a:rPr>
              <a:t>dinamica dei licenziamenti è </a:t>
            </a:r>
            <a:r>
              <a:rPr lang="it-IT" sz="2800" b="1" dirty="0">
                <a:solidFill>
                  <a:srgbClr val="003366"/>
                </a:solidFill>
                <a:latin typeface="Tahoma" pitchFamily="34" charset="0"/>
              </a:rPr>
              <a:t>l’introduzione delle dimissioni on line</a:t>
            </a:r>
          </a:p>
          <a:p>
            <a:r>
              <a:rPr lang="it-IT" sz="2800" dirty="0">
                <a:solidFill>
                  <a:srgbClr val="003366"/>
                </a:solidFill>
                <a:latin typeface="Tahoma" pitchFamily="34" charset="0"/>
              </a:rPr>
              <a:t>Questo ha portato </a:t>
            </a:r>
            <a:r>
              <a:rPr lang="it-IT" sz="2800" dirty="0" smtClean="0">
                <a:solidFill>
                  <a:srgbClr val="003366"/>
                </a:solidFill>
                <a:latin typeface="Tahoma" pitchFamily="34" charset="0"/>
              </a:rPr>
              <a:t>a una riduzione delle dimissioni </a:t>
            </a:r>
            <a:r>
              <a:rPr lang="it-IT" sz="2800" dirty="0">
                <a:solidFill>
                  <a:srgbClr val="003366"/>
                </a:solidFill>
                <a:latin typeface="Tahoma" pitchFamily="34" charset="0"/>
              </a:rPr>
              <a:t>volontarie e aumento licenziamenti disciplinari soprattutto tra lavoratori stranieri</a:t>
            </a:r>
          </a:p>
        </p:txBody>
      </p:sp>
      <p:sp>
        <p:nvSpPr>
          <p:cNvPr id="4" name="Rettangolo 3"/>
          <p:cNvSpPr/>
          <p:nvPr/>
        </p:nvSpPr>
        <p:spPr>
          <a:xfrm>
            <a:off x="7092280" y="26977"/>
            <a:ext cx="1944216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813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513BA6F4198624EB6434B86080C9024" ma:contentTypeVersion="2" ma:contentTypeDescription="Creare un nuovo documento." ma:contentTypeScope="" ma:versionID="c56753b7cdd82f90078a1e9ea3298083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6b07cb3ad7aa4804a186fbc2556575f7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Data inizio pianificazione" ma:internalName="PublishingStartDate">
      <xsd:simpleType>
        <xsd:restriction base="dms:Unknown"/>
      </xsd:simpleType>
    </xsd:element>
    <xsd:element name="PublishingExpirationDate" ma:index="9" nillable="true" ma:displayName="Data fine pianificazion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EA2AC978-D266-4E1E-B6ED-40A68A59AEBF}"/>
</file>

<file path=customXml/itemProps2.xml><?xml version="1.0" encoding="utf-8"?>
<ds:datastoreItem xmlns:ds="http://schemas.openxmlformats.org/officeDocument/2006/customXml" ds:itemID="{E60B8D0A-53D7-488F-93C1-36E85A1243CA}"/>
</file>

<file path=customXml/itemProps3.xml><?xml version="1.0" encoding="utf-8"?>
<ds:datastoreItem xmlns:ds="http://schemas.openxmlformats.org/officeDocument/2006/customXml" ds:itemID="{A4DCD03D-1DD5-4C0A-A4AC-156200A60AD9}"/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5712</TotalTime>
  <Words>416</Words>
  <Application>Microsoft Office PowerPoint</Application>
  <PresentationFormat>Presentazione su schermo (4:3)</PresentationFormat>
  <Paragraphs>79</Paragraphs>
  <Slides>15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6" baseType="lpstr">
      <vt:lpstr>Tema di Office</vt:lpstr>
      <vt:lpstr>Presentazione standard di PowerPoint</vt:lpstr>
      <vt:lpstr>Piano</vt:lpstr>
      <vt:lpstr>Presentazione standard di PowerPoint</vt:lpstr>
      <vt:lpstr>Totale licenziamenti per mese  (tutti i contratti)</vt:lpstr>
      <vt:lpstr>  </vt:lpstr>
      <vt:lpstr>  </vt:lpstr>
      <vt:lpstr>Licenziamenti per tipo di contratto * circa due terzi dei licenziamenti riguardano contratti di lavoro a tempo indeterminato</vt:lpstr>
      <vt:lpstr>Probabilità di essere licenziati (Cti)</vt:lpstr>
      <vt:lpstr>In valori assoluti </vt:lpstr>
      <vt:lpstr>Grandi e piccole imprese </vt:lpstr>
      <vt:lpstr>Perché aumentano i licenziamenti  disciplinari?</vt:lpstr>
      <vt:lpstr>Presentazione standard di PowerPoint</vt:lpstr>
      <vt:lpstr>Presentazione standard di PowerPoint</vt:lpstr>
      <vt:lpstr>Presentazione standard di PowerPoint</vt:lpstr>
      <vt:lpstr>In sintesi</vt:lpstr>
    </vt:vector>
  </TitlesOfParts>
  <Company>Veneto Lavoro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PaolaRocelli</dc:creator>
  <cp:lastModifiedBy>Ht Lab</cp:lastModifiedBy>
  <cp:revision>126</cp:revision>
  <cp:lastPrinted>2016-11-16T08:38:46Z</cp:lastPrinted>
  <dcterms:created xsi:type="dcterms:W3CDTF">2006-11-28T14:06:09Z</dcterms:created>
  <dcterms:modified xsi:type="dcterms:W3CDTF">2016-11-16T13:25:18Z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0x010100E513BA6F4198624EB6434B86080C9024</vt:lpwstr>
  </property>
</Properties>
</file>