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tags/tag4.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tags/tag49.xml" ContentType="application/vnd.openxmlformats-officedocument.presentationml.tag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tags/tag38.xml" ContentType="application/vnd.openxmlformats-officedocument.presentationml.tags+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34.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tags/tag5.xml" ContentType="application/vnd.openxmlformats-officedocument.presentationml.tags+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tags/tag3.xml" ContentType="application/vnd.openxmlformats-officedocument.presentationml.tags+xml"/>
  <Override PartName="/ppt/tags/tag39.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tags/tag29.xml" ContentType="application/vnd.openxmlformats-officedocument.presentationml.tags+xml"/>
  <Override PartName="/ppt/tags/tag47.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92" r:id="rId2"/>
    <p:sldMasterId id="2147483653" r:id="rId3"/>
    <p:sldMasterId id="2147483654" r:id="rId4"/>
  </p:sldMasterIdLst>
  <p:notesMasterIdLst>
    <p:notesMasterId r:id="rId18"/>
  </p:notesMasterIdLst>
  <p:handoutMasterIdLst>
    <p:handoutMasterId r:id="rId19"/>
  </p:handoutMasterIdLst>
  <p:sldIdLst>
    <p:sldId id="295" r:id="rId5"/>
    <p:sldId id="869" r:id="rId6"/>
    <p:sldId id="870" r:id="rId7"/>
    <p:sldId id="886" r:id="rId8"/>
    <p:sldId id="887" r:id="rId9"/>
    <p:sldId id="876" r:id="rId10"/>
    <p:sldId id="875" r:id="rId11"/>
    <p:sldId id="877" r:id="rId12"/>
    <p:sldId id="878" r:id="rId13"/>
    <p:sldId id="879" r:id="rId14"/>
    <p:sldId id="880" r:id="rId15"/>
    <p:sldId id="881" r:id="rId16"/>
    <p:sldId id="882" r:id="rId17"/>
  </p:sldIdLst>
  <p:sldSz cx="9144000" cy="6858000" type="screen4x3"/>
  <p:notesSz cx="6797675" cy="9928225"/>
  <p:defaultTextStyle>
    <a:defPPr>
      <a:defRPr lang="it-IT"/>
    </a:defPPr>
    <a:lvl1pPr algn="l" rtl="0" fontAlgn="base">
      <a:spcBef>
        <a:spcPct val="0"/>
      </a:spcBef>
      <a:spcAft>
        <a:spcPct val="0"/>
      </a:spcAft>
      <a:defRPr sz="2400" kern="1200">
        <a:solidFill>
          <a:schemeClr val="tx1"/>
        </a:solidFill>
        <a:latin typeface="Franklin Gothic Demi" pitchFamily="34" charset="0"/>
        <a:ea typeface="+mn-ea"/>
        <a:cs typeface="Arial" charset="0"/>
      </a:defRPr>
    </a:lvl1pPr>
    <a:lvl2pPr marL="457200" algn="l" rtl="0" fontAlgn="base">
      <a:spcBef>
        <a:spcPct val="0"/>
      </a:spcBef>
      <a:spcAft>
        <a:spcPct val="0"/>
      </a:spcAft>
      <a:defRPr sz="2400" kern="1200">
        <a:solidFill>
          <a:schemeClr val="tx1"/>
        </a:solidFill>
        <a:latin typeface="Franklin Gothic Demi" pitchFamily="34" charset="0"/>
        <a:ea typeface="+mn-ea"/>
        <a:cs typeface="Arial" charset="0"/>
      </a:defRPr>
    </a:lvl2pPr>
    <a:lvl3pPr marL="914400" algn="l" rtl="0" fontAlgn="base">
      <a:spcBef>
        <a:spcPct val="0"/>
      </a:spcBef>
      <a:spcAft>
        <a:spcPct val="0"/>
      </a:spcAft>
      <a:defRPr sz="2400" kern="1200">
        <a:solidFill>
          <a:schemeClr val="tx1"/>
        </a:solidFill>
        <a:latin typeface="Franklin Gothic Demi" pitchFamily="34" charset="0"/>
        <a:ea typeface="+mn-ea"/>
        <a:cs typeface="Arial" charset="0"/>
      </a:defRPr>
    </a:lvl3pPr>
    <a:lvl4pPr marL="1371600" algn="l" rtl="0" fontAlgn="base">
      <a:spcBef>
        <a:spcPct val="0"/>
      </a:spcBef>
      <a:spcAft>
        <a:spcPct val="0"/>
      </a:spcAft>
      <a:defRPr sz="2400" kern="1200">
        <a:solidFill>
          <a:schemeClr val="tx1"/>
        </a:solidFill>
        <a:latin typeface="Franklin Gothic Demi" pitchFamily="34" charset="0"/>
        <a:ea typeface="+mn-ea"/>
        <a:cs typeface="Arial" charset="0"/>
      </a:defRPr>
    </a:lvl4pPr>
    <a:lvl5pPr marL="1828800" algn="l" rtl="0" fontAlgn="base">
      <a:spcBef>
        <a:spcPct val="0"/>
      </a:spcBef>
      <a:spcAft>
        <a:spcPct val="0"/>
      </a:spcAft>
      <a:defRPr sz="2400" kern="1200">
        <a:solidFill>
          <a:schemeClr val="tx1"/>
        </a:solidFill>
        <a:latin typeface="Franklin Gothic Demi" pitchFamily="34" charset="0"/>
        <a:ea typeface="+mn-ea"/>
        <a:cs typeface="Arial" charset="0"/>
      </a:defRPr>
    </a:lvl5pPr>
    <a:lvl6pPr marL="2286000" algn="l" defTabSz="914400" rtl="0" eaLnBrk="1" latinLnBrk="0" hangingPunct="1">
      <a:defRPr sz="2400" kern="1200">
        <a:solidFill>
          <a:schemeClr val="tx1"/>
        </a:solidFill>
        <a:latin typeface="Franklin Gothic Demi" pitchFamily="34" charset="0"/>
        <a:ea typeface="+mn-ea"/>
        <a:cs typeface="Arial" charset="0"/>
      </a:defRPr>
    </a:lvl6pPr>
    <a:lvl7pPr marL="2743200" algn="l" defTabSz="914400" rtl="0" eaLnBrk="1" latinLnBrk="0" hangingPunct="1">
      <a:defRPr sz="2400" kern="1200">
        <a:solidFill>
          <a:schemeClr val="tx1"/>
        </a:solidFill>
        <a:latin typeface="Franklin Gothic Demi" pitchFamily="34" charset="0"/>
        <a:ea typeface="+mn-ea"/>
        <a:cs typeface="Arial" charset="0"/>
      </a:defRPr>
    </a:lvl7pPr>
    <a:lvl8pPr marL="3200400" algn="l" defTabSz="914400" rtl="0" eaLnBrk="1" latinLnBrk="0" hangingPunct="1">
      <a:defRPr sz="2400" kern="1200">
        <a:solidFill>
          <a:schemeClr val="tx1"/>
        </a:solidFill>
        <a:latin typeface="Franklin Gothic Demi" pitchFamily="34" charset="0"/>
        <a:ea typeface="+mn-ea"/>
        <a:cs typeface="Arial" charset="0"/>
      </a:defRPr>
    </a:lvl8pPr>
    <a:lvl9pPr marL="3657600" algn="l" defTabSz="914400" rtl="0" eaLnBrk="1" latinLnBrk="0" hangingPunct="1">
      <a:defRPr sz="2400" kern="1200">
        <a:solidFill>
          <a:schemeClr val="tx1"/>
        </a:solidFill>
        <a:latin typeface="Franklin Gothic Dem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3399FF"/>
    <a:srgbClr val="EAEAEA"/>
    <a:srgbClr val="FFCC00"/>
    <a:srgbClr val="B2B2B2"/>
    <a:srgbClr val="DDDDDD"/>
    <a:srgbClr val="252230"/>
    <a:srgbClr val="292929"/>
    <a:srgbClr val="990033"/>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8579" autoAdjust="0"/>
  </p:normalViewPr>
  <p:slideViewPr>
    <p:cSldViewPr>
      <p:cViewPr>
        <p:scale>
          <a:sx n="75" d="100"/>
          <a:sy n="75" d="100"/>
        </p:scale>
        <p:origin x="-924" y="-9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2" d="100"/>
        <a:sy n="62" d="100"/>
      </p:scale>
      <p:origin x="0" y="978"/>
    </p:cViewPr>
  </p:sorterViewPr>
  <p:notesViewPr>
    <p:cSldViewPr>
      <p:cViewPr varScale="1">
        <p:scale>
          <a:sx n="50" d="100"/>
          <a:sy n="50" d="100"/>
        </p:scale>
        <p:origin x="-2682" y="-114"/>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256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it-IT"/>
          </a:p>
        </p:txBody>
      </p:sp>
      <p:sp>
        <p:nvSpPr>
          <p:cNvPr id="322563"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it-IT"/>
          </a:p>
        </p:txBody>
      </p:sp>
      <p:sp>
        <p:nvSpPr>
          <p:cNvPr id="322564"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it-IT"/>
          </a:p>
        </p:txBody>
      </p:sp>
      <p:sp>
        <p:nvSpPr>
          <p:cNvPr id="322565" name="Rectangle 5"/>
          <p:cNvSpPr>
            <a:spLocks noGrp="1" noChangeArrowheads="1"/>
          </p:cNvSpPr>
          <p:nvPr>
            <p:ph type="sldNum" sz="quarter" idx="3"/>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80B0FF32-4D39-4679-BBEE-1CA9CF634FAA}" type="slidenum">
              <a:rPr lang="it-IT"/>
              <a:pPr>
                <a:defRPr/>
              </a:pPr>
              <a:t>‹N›</a:t>
            </a:fld>
            <a:endParaRPr lang="it-IT"/>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it-IT"/>
          </a:p>
        </p:txBody>
      </p:sp>
      <p:sp>
        <p:nvSpPr>
          <p:cNvPr id="4099"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it-IT"/>
          </a:p>
        </p:txBody>
      </p:sp>
      <p:sp>
        <p:nvSpPr>
          <p:cNvPr id="53252"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79450" y="4716463"/>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4102"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it-IT"/>
          </a:p>
        </p:txBody>
      </p:sp>
      <p:sp>
        <p:nvSpPr>
          <p:cNvPr id="4103" name="Rectangle 7"/>
          <p:cNvSpPr>
            <a:spLocks noGrp="1" noChangeArrowheads="1"/>
          </p:cNvSpPr>
          <p:nvPr>
            <p:ph type="sldNum" sz="quarter" idx="5"/>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B2DDB24A-9CE9-483C-9034-3CA7EBDABF70}" type="slidenum">
              <a:rPr lang="it-IT"/>
              <a:pPr>
                <a:defRPr/>
              </a:pPr>
              <a:t>‹N›</a:t>
            </a:fld>
            <a:endParaRPr lang="it-IT"/>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p:spPr>
        <p:txBody>
          <a:bodyPr/>
          <a:lstStyle/>
          <a:p>
            <a:fld id="{D61A6097-0E1A-4A2A-ABFA-A38C33C92FC7}" type="slidenum">
              <a:rPr lang="it-IT" smtClean="0">
                <a:cs typeface="Arial" charset="0"/>
              </a:rPr>
              <a:pPr/>
              <a:t>1</a:t>
            </a:fld>
            <a:endParaRPr lang="it-IT" smtClean="0">
              <a:cs typeface="Arial" charset="0"/>
            </a:endParaRPr>
          </a:p>
        </p:txBody>
      </p:sp>
      <p:sp>
        <p:nvSpPr>
          <p:cNvPr id="56322" name="Rectangle 2"/>
          <p:cNvSpPr>
            <a:spLocks noGrp="1" noRot="1" noChangeAspect="1" noChangeArrowheads="1" noTextEdit="1"/>
          </p:cNvSpPr>
          <p:nvPr>
            <p:ph type="sldImg"/>
          </p:nvPr>
        </p:nvSpPr>
        <p:spPr>
          <a:xfrm>
            <a:off x="917575" y="744538"/>
            <a:ext cx="4962525" cy="3722687"/>
          </a:xfrm>
          <a:ln/>
        </p:spPr>
      </p:sp>
      <p:sp>
        <p:nvSpPr>
          <p:cNvPr id="5632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txBox="1">
            <a:spLocks noGrp="1" noChangeArrowheads="1"/>
          </p:cNvSpPr>
          <p:nvPr/>
        </p:nvSpPr>
        <p:spPr bwMode="auto">
          <a:xfrm>
            <a:off x="3849688" y="9429750"/>
            <a:ext cx="2946400" cy="496888"/>
          </a:xfrm>
          <a:prstGeom prst="rect">
            <a:avLst/>
          </a:prstGeom>
          <a:noFill/>
          <a:ln>
            <a:miter lim="800000"/>
            <a:headEnd/>
            <a:tailEnd/>
          </a:ln>
        </p:spPr>
        <p:txBody>
          <a:bodyPr anchor="b"/>
          <a:lstStyle/>
          <a:p>
            <a:pPr algn="r">
              <a:defRPr/>
            </a:pPr>
            <a:fld id="{E8C94C8D-02B3-4730-BE72-5BFCEC1D4EBA}" type="slidenum">
              <a:rPr lang="it-IT" sz="1200">
                <a:latin typeface="Arial" charset="0"/>
                <a:cs typeface="+mn-cs"/>
              </a:rPr>
              <a:pPr algn="r">
                <a:defRPr/>
              </a:pPr>
              <a:t>8</a:t>
            </a:fld>
            <a:endParaRPr lang="it-IT" sz="1200">
              <a:latin typeface="Arial" charset="0"/>
              <a:cs typeface="+mn-cs"/>
            </a:endParaRPr>
          </a:p>
        </p:txBody>
      </p:sp>
      <p:sp>
        <p:nvSpPr>
          <p:cNvPr id="64514" name="Rectangle 2"/>
          <p:cNvSpPr>
            <a:spLocks noGrp="1" noRot="1" noChangeAspect="1" noChangeArrowheads="1" noTextEdit="1"/>
          </p:cNvSpPr>
          <p:nvPr>
            <p:ph type="sldImg"/>
          </p:nvPr>
        </p:nvSpPr>
        <p:spPr>
          <a:xfrm>
            <a:off x="917575" y="744538"/>
            <a:ext cx="4962525" cy="3722687"/>
          </a:xfrm>
          <a:ln/>
        </p:spPr>
      </p:sp>
      <p:sp>
        <p:nvSpPr>
          <p:cNvPr id="64515" name="Rectangle 3"/>
          <p:cNvSpPr>
            <a:spLocks noGrp="1" noChangeArrowheads="1"/>
          </p:cNvSpPr>
          <p:nvPr>
            <p:ph type="body" idx="1"/>
          </p:nvPr>
        </p:nvSpPr>
        <p:spPr>
          <a:noFill/>
          <a:ln/>
        </p:spPr>
        <p:txBody>
          <a:bodyPr/>
          <a:lstStyle/>
          <a:p>
            <a:r>
              <a:rPr lang="it-IT" smtClean="0"/>
              <a:t>a</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txBox="1">
            <a:spLocks noGrp="1" noChangeArrowheads="1"/>
          </p:cNvSpPr>
          <p:nvPr/>
        </p:nvSpPr>
        <p:spPr bwMode="auto">
          <a:xfrm>
            <a:off x="3849688" y="9429750"/>
            <a:ext cx="2946400" cy="496888"/>
          </a:xfrm>
          <a:prstGeom prst="rect">
            <a:avLst/>
          </a:prstGeom>
          <a:noFill/>
          <a:ln>
            <a:miter lim="800000"/>
            <a:headEnd/>
            <a:tailEnd/>
          </a:ln>
        </p:spPr>
        <p:txBody>
          <a:bodyPr anchor="b"/>
          <a:lstStyle/>
          <a:p>
            <a:pPr algn="r">
              <a:defRPr/>
            </a:pPr>
            <a:fld id="{B52181B9-C4A0-4A2C-B69E-FE1CCA9BB5E5}" type="slidenum">
              <a:rPr lang="it-IT" sz="1200">
                <a:latin typeface="Arial" charset="0"/>
                <a:cs typeface="+mn-cs"/>
              </a:rPr>
              <a:pPr algn="r">
                <a:defRPr/>
              </a:pPr>
              <a:t>9</a:t>
            </a:fld>
            <a:endParaRPr lang="it-IT" sz="1200">
              <a:latin typeface="Arial" charset="0"/>
              <a:cs typeface="+mn-cs"/>
            </a:endParaRPr>
          </a:p>
        </p:txBody>
      </p:sp>
      <p:sp>
        <p:nvSpPr>
          <p:cNvPr id="66562" name="Rectangle 2"/>
          <p:cNvSpPr>
            <a:spLocks noGrp="1" noRot="1" noChangeAspect="1" noChangeArrowheads="1" noTextEdit="1"/>
          </p:cNvSpPr>
          <p:nvPr>
            <p:ph type="sldImg"/>
          </p:nvPr>
        </p:nvSpPr>
        <p:spPr>
          <a:xfrm>
            <a:off x="917575" y="744538"/>
            <a:ext cx="4962525" cy="3722687"/>
          </a:xfrm>
          <a:ln/>
        </p:spPr>
      </p:sp>
      <p:sp>
        <p:nvSpPr>
          <p:cNvPr id="66563" name="Rectangle 3"/>
          <p:cNvSpPr>
            <a:spLocks noGrp="1" noChangeArrowheads="1"/>
          </p:cNvSpPr>
          <p:nvPr>
            <p:ph type="body" idx="1"/>
          </p:nvPr>
        </p:nvSpPr>
        <p:spPr>
          <a:noFill/>
          <a:ln/>
        </p:spPr>
        <p:txBody>
          <a:bodyPr/>
          <a:lstStyle/>
          <a:p>
            <a:r>
              <a:rPr lang="it-IT" smtClean="0"/>
              <a:t>a</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txBox="1">
            <a:spLocks noGrp="1" noChangeArrowheads="1"/>
          </p:cNvSpPr>
          <p:nvPr/>
        </p:nvSpPr>
        <p:spPr bwMode="auto">
          <a:xfrm>
            <a:off x="3849688" y="9429750"/>
            <a:ext cx="2946400" cy="496888"/>
          </a:xfrm>
          <a:prstGeom prst="rect">
            <a:avLst/>
          </a:prstGeom>
          <a:noFill/>
          <a:ln>
            <a:miter lim="800000"/>
            <a:headEnd/>
            <a:tailEnd/>
          </a:ln>
        </p:spPr>
        <p:txBody>
          <a:bodyPr anchor="b"/>
          <a:lstStyle/>
          <a:p>
            <a:pPr algn="r">
              <a:defRPr/>
            </a:pPr>
            <a:fld id="{E414487F-2883-41B6-957A-82093DC9C654}" type="slidenum">
              <a:rPr lang="it-IT" sz="1200">
                <a:latin typeface="Arial" charset="0"/>
                <a:cs typeface="+mn-cs"/>
              </a:rPr>
              <a:pPr algn="r">
                <a:defRPr/>
              </a:pPr>
              <a:t>10</a:t>
            </a:fld>
            <a:endParaRPr lang="it-IT" sz="1200">
              <a:latin typeface="Arial" charset="0"/>
              <a:cs typeface="+mn-cs"/>
            </a:endParaRPr>
          </a:p>
        </p:txBody>
      </p:sp>
      <p:sp>
        <p:nvSpPr>
          <p:cNvPr id="68610" name="Rectangle 2"/>
          <p:cNvSpPr>
            <a:spLocks noGrp="1" noRot="1" noChangeAspect="1" noChangeArrowheads="1" noTextEdit="1"/>
          </p:cNvSpPr>
          <p:nvPr>
            <p:ph type="sldImg"/>
          </p:nvPr>
        </p:nvSpPr>
        <p:spPr>
          <a:xfrm>
            <a:off x="917575" y="744538"/>
            <a:ext cx="4962525" cy="3722687"/>
          </a:xfrm>
          <a:ln/>
        </p:spPr>
      </p:sp>
      <p:sp>
        <p:nvSpPr>
          <p:cNvPr id="68611" name="Rectangle 3"/>
          <p:cNvSpPr>
            <a:spLocks noGrp="1" noChangeArrowheads="1"/>
          </p:cNvSpPr>
          <p:nvPr>
            <p:ph type="body" idx="1"/>
          </p:nvPr>
        </p:nvSpPr>
        <p:spPr>
          <a:noFill/>
          <a:ln/>
        </p:spPr>
        <p:txBody>
          <a:bodyPr/>
          <a:lstStyle/>
          <a:p>
            <a:r>
              <a:rPr lang="it-IT" smtClean="0"/>
              <a:t>a</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txBox="1">
            <a:spLocks noGrp="1" noChangeArrowheads="1"/>
          </p:cNvSpPr>
          <p:nvPr/>
        </p:nvSpPr>
        <p:spPr bwMode="auto">
          <a:xfrm>
            <a:off x="3849688" y="9429750"/>
            <a:ext cx="2946400" cy="496888"/>
          </a:xfrm>
          <a:prstGeom prst="rect">
            <a:avLst/>
          </a:prstGeom>
          <a:noFill/>
          <a:ln>
            <a:miter lim="800000"/>
            <a:headEnd/>
            <a:tailEnd/>
          </a:ln>
        </p:spPr>
        <p:txBody>
          <a:bodyPr anchor="b"/>
          <a:lstStyle/>
          <a:p>
            <a:pPr algn="r">
              <a:defRPr/>
            </a:pPr>
            <a:fld id="{5DF81DD4-844A-4A48-9416-AB59B61819AE}" type="slidenum">
              <a:rPr lang="it-IT" sz="1200">
                <a:latin typeface="Arial" charset="0"/>
                <a:cs typeface="+mn-cs"/>
              </a:rPr>
              <a:pPr algn="r">
                <a:defRPr/>
              </a:pPr>
              <a:t>11</a:t>
            </a:fld>
            <a:endParaRPr lang="it-IT" sz="1200">
              <a:latin typeface="Arial" charset="0"/>
              <a:cs typeface="+mn-cs"/>
            </a:endParaRPr>
          </a:p>
        </p:txBody>
      </p:sp>
      <p:sp>
        <p:nvSpPr>
          <p:cNvPr id="70658" name="Rectangle 2"/>
          <p:cNvSpPr>
            <a:spLocks noGrp="1" noRot="1" noChangeAspect="1" noChangeArrowheads="1" noTextEdit="1"/>
          </p:cNvSpPr>
          <p:nvPr>
            <p:ph type="sldImg"/>
          </p:nvPr>
        </p:nvSpPr>
        <p:spPr>
          <a:xfrm>
            <a:off x="917575" y="744538"/>
            <a:ext cx="4962525" cy="3722687"/>
          </a:xfrm>
          <a:ln/>
        </p:spPr>
      </p:sp>
      <p:sp>
        <p:nvSpPr>
          <p:cNvPr id="70659" name="Rectangle 3"/>
          <p:cNvSpPr>
            <a:spLocks noGrp="1" noChangeArrowheads="1"/>
          </p:cNvSpPr>
          <p:nvPr>
            <p:ph type="body" idx="1"/>
          </p:nvPr>
        </p:nvSpPr>
        <p:spPr>
          <a:noFill/>
          <a:ln/>
        </p:spPr>
        <p:txBody>
          <a:bodyPr/>
          <a:lstStyle/>
          <a:p>
            <a:r>
              <a:rPr lang="it-IT" smtClean="0"/>
              <a:t>a</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Pr>
        <a:blipFill dpi="0" rotWithShape="0">
          <a:blip r:embed="rId2" cstate="print"/>
          <a:srcRect/>
          <a:stretch>
            <a:fillRect r="-390"/>
          </a:stretch>
        </a:blipFill>
        <a:effectLst/>
      </p:bgPr>
    </p:bg>
    <p:spTree>
      <p:nvGrpSpPr>
        <p:cNvPr id="1" name=""/>
        <p:cNvGrpSpPr/>
        <p:nvPr/>
      </p:nvGrpSpPr>
      <p:grpSpPr>
        <a:xfrm>
          <a:off x="0" y="0"/>
          <a:ext cx="0" cy="0"/>
          <a:chOff x="0" y="0"/>
          <a:chExt cx="0" cy="0"/>
        </a:xfrm>
      </p:grpSpPr>
      <p:pic>
        <p:nvPicPr>
          <p:cNvPr id="4" name="Picture 5" descr="marchio_telecom_colore"/>
          <p:cNvPicPr>
            <a:picLocks noChangeAspect="1" noChangeArrowheads="1"/>
          </p:cNvPicPr>
          <p:nvPr/>
        </p:nvPicPr>
        <p:blipFill>
          <a:blip r:embed="rId3"/>
          <a:srcRect/>
          <a:stretch>
            <a:fillRect/>
          </a:stretch>
        </p:blipFill>
        <p:spPr bwMode="auto">
          <a:xfrm>
            <a:off x="2051050" y="6396038"/>
            <a:ext cx="1312863" cy="273050"/>
          </a:xfrm>
          <a:prstGeom prst="rect">
            <a:avLst/>
          </a:prstGeom>
          <a:noFill/>
          <a:ln w="9525">
            <a:noFill/>
            <a:miter lim="800000"/>
            <a:headEnd/>
            <a:tailEnd/>
          </a:ln>
        </p:spPr>
      </p:pic>
      <p:sp>
        <p:nvSpPr>
          <p:cNvPr id="5" name="Rectangle 7"/>
          <p:cNvSpPr>
            <a:spLocks noChangeArrowheads="1"/>
          </p:cNvSpPr>
          <p:nvPr userDrawn="1"/>
        </p:nvSpPr>
        <p:spPr bwMode="auto">
          <a:xfrm>
            <a:off x="468313" y="260350"/>
            <a:ext cx="8207375" cy="339725"/>
          </a:xfrm>
          <a:prstGeom prst="rect">
            <a:avLst/>
          </a:prstGeom>
          <a:noFill/>
          <a:ln>
            <a:noFill/>
          </a:ln>
          <a:extLst/>
        </p:spPr>
        <p:txBody>
          <a:bodyPr anchor="b"/>
          <a:lstStyle/>
          <a:p>
            <a:pPr>
              <a:defRPr/>
            </a:pPr>
            <a:r>
              <a:rPr lang="it-IT" sz="1000" dirty="0">
                <a:solidFill>
                  <a:schemeClr val="bg2"/>
                </a:solidFill>
                <a:latin typeface="Franklin Gothic Medium" pitchFamily="34" charset="0"/>
              </a:rPr>
              <a:t>GRUPPO TELECOM ITALIA</a:t>
            </a:r>
          </a:p>
          <a:p>
            <a:pPr>
              <a:defRPr/>
            </a:pPr>
            <a:r>
              <a:rPr lang="it-IT" sz="1000" b="1" dirty="0">
                <a:solidFill>
                  <a:schemeClr val="tx2"/>
                </a:solidFill>
                <a:latin typeface="Franklin Gothic Medium" pitchFamily="34" charset="0"/>
              </a:rPr>
              <a:t>Human </a:t>
            </a:r>
            <a:r>
              <a:rPr lang="it-IT" sz="1000" b="1" dirty="0" err="1">
                <a:solidFill>
                  <a:schemeClr val="tx2"/>
                </a:solidFill>
                <a:latin typeface="Franklin Gothic Medium" pitchFamily="34" charset="0"/>
              </a:rPr>
              <a:t>Resources</a:t>
            </a:r>
            <a:r>
              <a:rPr lang="it-IT" sz="1000" b="1" dirty="0">
                <a:solidFill>
                  <a:schemeClr val="tx2"/>
                </a:solidFill>
                <a:latin typeface="Franklin Gothic Medium" pitchFamily="34" charset="0"/>
              </a:rPr>
              <a:t> and Organization</a:t>
            </a:r>
          </a:p>
        </p:txBody>
      </p:sp>
      <p:sp>
        <p:nvSpPr>
          <p:cNvPr id="97282" name="Rectangle 2"/>
          <p:cNvSpPr>
            <a:spLocks noGrp="1" noChangeArrowheads="1"/>
          </p:cNvSpPr>
          <p:nvPr>
            <p:ph type="ctrTitle"/>
          </p:nvPr>
        </p:nvSpPr>
        <p:spPr>
          <a:xfrm>
            <a:off x="1979613" y="1773238"/>
            <a:ext cx="4897437" cy="1470025"/>
          </a:xfrm>
        </p:spPr>
        <p:txBody>
          <a:bodyPr/>
          <a:lstStyle>
            <a:lvl1pPr>
              <a:defRPr sz="3000"/>
            </a:lvl1pPr>
          </a:lstStyle>
          <a:p>
            <a:r>
              <a:rPr lang="it-IT"/>
              <a:t>Fare clic per modificare lo stile del titolo</a:t>
            </a:r>
          </a:p>
        </p:txBody>
      </p:sp>
      <p:sp>
        <p:nvSpPr>
          <p:cNvPr id="97283" name="Rectangle 3"/>
          <p:cNvSpPr>
            <a:spLocks noGrp="1" noChangeArrowheads="1"/>
          </p:cNvSpPr>
          <p:nvPr>
            <p:ph type="subTitle" idx="1"/>
          </p:nvPr>
        </p:nvSpPr>
        <p:spPr>
          <a:xfrm>
            <a:off x="1987550" y="3189288"/>
            <a:ext cx="4889500" cy="960437"/>
          </a:xfrm>
        </p:spPr>
        <p:txBody>
          <a:bodyPr/>
          <a:lstStyle>
            <a:lvl1pPr>
              <a:defRPr>
                <a:solidFill>
                  <a:srgbClr val="0070B0"/>
                </a:solidFill>
                <a:latin typeface="Franklin Gothic Medium" pitchFamily="34" charset="0"/>
              </a:defRPr>
            </a:lvl1pPr>
          </a:lstStyle>
          <a:p>
            <a:r>
              <a:rPr lang="it-IT"/>
              <a:t>Fare clic per modificare lo stile del sottotitolo dello schema</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sldNum" sz="quarter" idx="10"/>
          </p:nvPr>
        </p:nvSpPr>
        <p:spPr>
          <a:ln/>
        </p:spPr>
        <p:txBody>
          <a:bodyPr/>
          <a:lstStyle>
            <a:lvl1pPr>
              <a:defRPr/>
            </a:lvl1pPr>
          </a:lstStyle>
          <a:p>
            <a:pPr>
              <a:defRPr/>
            </a:pPr>
            <a:fld id="{C5D83D8E-CE74-4955-A7A3-4BB4B36D4B29}"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sldNum" sz="quarter" idx="10"/>
          </p:nvPr>
        </p:nvSpPr>
        <p:spPr>
          <a:ln/>
        </p:spPr>
        <p:txBody>
          <a:bodyPr/>
          <a:lstStyle>
            <a:lvl1pPr>
              <a:defRPr/>
            </a:lvl1pPr>
          </a:lstStyle>
          <a:p>
            <a:pPr>
              <a:defRPr/>
            </a:pPr>
            <a:fld id="{8F14AE3E-144C-4614-9D6C-C2129DDA6B31}"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sldNum" sz="quarter" idx="10"/>
          </p:nvPr>
        </p:nvSpPr>
        <p:spPr>
          <a:ln/>
        </p:spPr>
        <p:txBody>
          <a:bodyPr/>
          <a:lstStyle>
            <a:lvl1pPr>
              <a:defRPr/>
            </a:lvl1pPr>
          </a:lstStyle>
          <a:p>
            <a:pPr>
              <a:defRPr/>
            </a:pPr>
            <a:fld id="{6F79D047-3A84-4F4D-B046-AD258B23F996}"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557338"/>
            <a:ext cx="4038600" cy="45688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557338"/>
            <a:ext cx="4038600" cy="45688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sldNum" sz="quarter" idx="10"/>
          </p:nvPr>
        </p:nvSpPr>
        <p:spPr>
          <a:ln/>
        </p:spPr>
        <p:txBody>
          <a:bodyPr/>
          <a:lstStyle>
            <a:lvl1pPr>
              <a:defRPr/>
            </a:lvl1pPr>
          </a:lstStyle>
          <a:p>
            <a:pPr>
              <a:defRPr/>
            </a:pPr>
            <a:fld id="{E3B654A1-416F-4F9D-8966-C279C6494384}"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sldNum" sz="quarter" idx="10"/>
          </p:nvPr>
        </p:nvSpPr>
        <p:spPr>
          <a:ln/>
        </p:spPr>
        <p:txBody>
          <a:bodyPr/>
          <a:lstStyle>
            <a:lvl1pPr>
              <a:defRPr/>
            </a:lvl1pPr>
          </a:lstStyle>
          <a:p>
            <a:pPr>
              <a:defRPr/>
            </a:pPr>
            <a:fld id="{972195AD-8E73-47F4-9D7B-97B0485E6E41}"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sldNum" sz="quarter" idx="10"/>
          </p:nvPr>
        </p:nvSpPr>
        <p:spPr>
          <a:ln/>
        </p:spPr>
        <p:txBody>
          <a:bodyPr/>
          <a:lstStyle>
            <a:lvl1pPr>
              <a:defRPr/>
            </a:lvl1pPr>
          </a:lstStyle>
          <a:p>
            <a:pPr>
              <a:defRPr/>
            </a:pPr>
            <a:fld id="{8B3F7F70-92C5-43B3-B7EE-BCDEFC204F60}"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B7F1D0CE-4384-41EE-A5C9-5FBBE3FAEBD5}"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sldNum" sz="quarter" idx="10"/>
          </p:nvPr>
        </p:nvSpPr>
        <p:spPr>
          <a:ln/>
        </p:spPr>
        <p:txBody>
          <a:bodyPr/>
          <a:lstStyle>
            <a:lvl1pPr>
              <a:defRPr/>
            </a:lvl1pPr>
          </a:lstStyle>
          <a:p>
            <a:pPr>
              <a:defRPr/>
            </a:pPr>
            <a:fld id="{F210A9CE-9119-4243-B8F6-F7DB7523DD57}"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sldNum" sz="quarter" idx="10"/>
          </p:nvPr>
        </p:nvSpPr>
        <p:spPr>
          <a:ln/>
        </p:spPr>
        <p:txBody>
          <a:bodyPr/>
          <a:lstStyle>
            <a:lvl1pPr>
              <a:defRPr/>
            </a:lvl1pPr>
          </a:lstStyle>
          <a:p>
            <a:pPr>
              <a:defRPr/>
            </a:pPr>
            <a:fld id="{9C6E550C-AA7B-425D-8A78-B2F575C1A448}"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sldNum" sz="quarter" idx="10"/>
          </p:nvPr>
        </p:nvSpPr>
        <p:spPr>
          <a:ln/>
        </p:spPr>
        <p:txBody>
          <a:bodyPr/>
          <a:lstStyle>
            <a:lvl1pPr>
              <a:defRPr/>
            </a:lvl1pPr>
          </a:lstStyle>
          <a:p>
            <a:pPr>
              <a:defRPr/>
            </a:pPr>
            <a:fld id="{B4E16A29-A734-4B26-AC6F-2A2B51B528C4}" type="slidenum">
              <a:rPr lang="it-IT"/>
              <a:pPr>
                <a:defRPr/>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692150"/>
            <a:ext cx="2057400" cy="5434013"/>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692150"/>
            <a:ext cx="6019800" cy="5434013"/>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sldNum" sz="quarter" idx="10"/>
          </p:nvPr>
        </p:nvSpPr>
        <p:spPr>
          <a:ln/>
        </p:spPr>
        <p:txBody>
          <a:bodyPr/>
          <a:lstStyle>
            <a:lvl1pPr>
              <a:defRPr/>
            </a:lvl1pPr>
          </a:lstStyle>
          <a:p>
            <a:pPr>
              <a:defRPr/>
            </a:pPr>
            <a:fld id="{0061E43A-D0A1-4172-9109-1114D69C02E5}" type="slidenum">
              <a:rPr lang="it-IT"/>
              <a:pPr>
                <a:defRPr/>
              </a:pPr>
              <a:t>‹N›</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692150"/>
            <a:ext cx="8229600" cy="8636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457200" y="1557338"/>
            <a:ext cx="8229600" cy="4568825"/>
          </a:xfrm>
        </p:spPr>
        <p:txBody>
          <a:bodyPr/>
          <a:lstStyle/>
          <a:p>
            <a:pPr lvl="0"/>
            <a:endParaRPr lang="it-IT" noProof="0" smtClean="0"/>
          </a:p>
        </p:txBody>
      </p:sp>
      <p:sp>
        <p:nvSpPr>
          <p:cNvPr id="4" name="Rectangle 4"/>
          <p:cNvSpPr>
            <a:spLocks noGrp="1" noChangeArrowheads="1"/>
          </p:cNvSpPr>
          <p:nvPr>
            <p:ph type="sldNum" sz="quarter" idx="10"/>
          </p:nvPr>
        </p:nvSpPr>
        <p:spPr>
          <a:ln/>
        </p:spPr>
        <p:txBody>
          <a:bodyPr/>
          <a:lstStyle>
            <a:lvl1pPr>
              <a:defRPr/>
            </a:lvl1pPr>
          </a:lstStyle>
          <a:p>
            <a:pPr>
              <a:defRPr/>
            </a:pPr>
            <a:fld id="{32D8BC71-61E4-4D62-A101-2F2ACBC14407}" type="slidenum">
              <a:rPr lang="it-IT"/>
              <a:pPr>
                <a:defRPr/>
              </a:pPr>
              <a:t>‹N›</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Only" preserve="1">
  <p:cSld name="Contenuto">
    <p:spTree>
      <p:nvGrpSpPr>
        <p:cNvPr id="1" name=""/>
        <p:cNvGrpSpPr/>
        <p:nvPr/>
      </p:nvGrpSpPr>
      <p:grpSpPr>
        <a:xfrm>
          <a:off x="0" y="0"/>
          <a:ext cx="0" cy="0"/>
          <a:chOff x="0" y="0"/>
          <a:chExt cx="0" cy="0"/>
        </a:xfrm>
      </p:grpSpPr>
      <p:pic>
        <p:nvPicPr>
          <p:cNvPr id="3" name="Picture 5" descr="marchio_telecom_colore"/>
          <p:cNvPicPr>
            <a:picLocks noChangeAspect="1" noChangeArrowheads="1"/>
          </p:cNvPicPr>
          <p:nvPr/>
        </p:nvPicPr>
        <p:blipFill>
          <a:blip r:embed="rId2"/>
          <a:srcRect/>
          <a:stretch>
            <a:fillRect/>
          </a:stretch>
        </p:blipFill>
        <p:spPr bwMode="auto">
          <a:xfrm>
            <a:off x="539750" y="6451600"/>
            <a:ext cx="1312863" cy="273050"/>
          </a:xfrm>
          <a:prstGeom prst="rect">
            <a:avLst/>
          </a:prstGeom>
          <a:noFill/>
          <a:ln w="9525">
            <a:noFill/>
            <a:miter lim="800000"/>
            <a:headEnd/>
            <a:tailEnd/>
          </a:ln>
        </p:spPr>
      </p:pic>
      <p:sp>
        <p:nvSpPr>
          <p:cNvPr id="4" name="Rectangle 7"/>
          <p:cNvSpPr>
            <a:spLocks noChangeArrowheads="1"/>
          </p:cNvSpPr>
          <p:nvPr userDrawn="1"/>
        </p:nvSpPr>
        <p:spPr bwMode="auto">
          <a:xfrm>
            <a:off x="468313" y="260350"/>
            <a:ext cx="8207375" cy="339725"/>
          </a:xfrm>
          <a:prstGeom prst="rect">
            <a:avLst/>
          </a:prstGeom>
          <a:noFill/>
          <a:ln>
            <a:noFill/>
          </a:ln>
          <a:extLst/>
        </p:spPr>
        <p:txBody>
          <a:bodyPr anchor="b"/>
          <a:lstStyle/>
          <a:p>
            <a:pPr>
              <a:defRPr/>
            </a:pPr>
            <a:r>
              <a:rPr lang="it-IT" sz="1000" dirty="0">
                <a:solidFill>
                  <a:schemeClr val="bg2"/>
                </a:solidFill>
                <a:latin typeface="Franklin Gothic Medium" pitchFamily="34" charset="0"/>
              </a:rPr>
              <a:t>GRUPPO TELECOM ITALIA</a:t>
            </a:r>
          </a:p>
          <a:p>
            <a:pPr>
              <a:defRPr/>
            </a:pPr>
            <a:r>
              <a:rPr lang="it-IT" sz="1000" b="1" dirty="0">
                <a:solidFill>
                  <a:schemeClr val="tx2"/>
                </a:solidFill>
                <a:latin typeface="Franklin Gothic Medium" pitchFamily="34" charset="0"/>
              </a:rPr>
              <a:t>Human </a:t>
            </a:r>
            <a:r>
              <a:rPr lang="it-IT" sz="1000" b="1" dirty="0" err="1">
                <a:solidFill>
                  <a:schemeClr val="tx2"/>
                </a:solidFill>
                <a:latin typeface="Franklin Gothic Medium" pitchFamily="34" charset="0"/>
              </a:rPr>
              <a:t>Resources</a:t>
            </a:r>
            <a:r>
              <a:rPr lang="it-IT" sz="1000" b="1" dirty="0">
                <a:solidFill>
                  <a:schemeClr val="tx2"/>
                </a:solidFill>
                <a:latin typeface="Franklin Gothic Medium" pitchFamily="34" charset="0"/>
              </a:rPr>
              <a:t> and Organization</a:t>
            </a:r>
          </a:p>
        </p:txBody>
      </p:sp>
      <p:sp>
        <p:nvSpPr>
          <p:cNvPr id="5" name="CasellaDiTesto 3"/>
          <p:cNvSpPr txBox="1"/>
          <p:nvPr userDrawn="1"/>
        </p:nvSpPr>
        <p:spPr>
          <a:xfrm>
            <a:off x="2987675" y="6423025"/>
            <a:ext cx="2592388" cy="246063"/>
          </a:xfrm>
          <a:prstGeom prst="rect">
            <a:avLst/>
          </a:prstGeom>
          <a:noFill/>
        </p:spPr>
        <p:txBody>
          <a:bodyPr>
            <a:spAutoFit/>
          </a:bodyPr>
          <a:lstStyle/>
          <a:p>
            <a:pPr>
              <a:defRPr/>
            </a:pPr>
            <a:r>
              <a:rPr lang="it-IT" sz="1000" dirty="0">
                <a:latin typeface="Franklin Gothic Medium" pitchFamily="34" charset="0"/>
              </a:rPr>
              <a:t>Ipotesi – riservato al gruppo di lavoro</a:t>
            </a:r>
          </a:p>
        </p:txBody>
      </p:sp>
      <p:sp>
        <p:nvSpPr>
          <p:cNvPr id="6" name="CasellaDiTesto 4"/>
          <p:cNvSpPr txBox="1"/>
          <p:nvPr userDrawn="1"/>
        </p:nvSpPr>
        <p:spPr>
          <a:xfrm>
            <a:off x="7129463" y="260350"/>
            <a:ext cx="2482850" cy="246063"/>
          </a:xfrm>
          <a:prstGeom prst="rect">
            <a:avLst/>
          </a:prstGeom>
          <a:noFill/>
        </p:spPr>
        <p:txBody>
          <a:bodyPr>
            <a:spAutoFit/>
          </a:bodyPr>
          <a:lstStyle/>
          <a:p>
            <a:pPr>
              <a:defRPr/>
            </a:pPr>
            <a:r>
              <a:rPr lang="it-IT" sz="1000" dirty="0">
                <a:latin typeface="Franklin Gothic Medium" pitchFamily="34" charset="0"/>
              </a:rPr>
              <a:t>Ottobre 2011</a:t>
            </a:r>
          </a:p>
        </p:txBody>
      </p:sp>
      <p:sp>
        <p:nvSpPr>
          <p:cNvPr id="2" name="Segnaposto contenuto 1"/>
          <p:cNvSpPr>
            <a:spLocks noGrp="1"/>
          </p:cNvSpPr>
          <p:nvPr>
            <p:ph/>
          </p:nvPr>
        </p:nvSpPr>
        <p:spPr>
          <a:xfrm>
            <a:off x="457200" y="692150"/>
            <a:ext cx="8229600" cy="543401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sldNum" sz="quarter" idx="10"/>
          </p:nvPr>
        </p:nvSpPr>
        <p:spPr/>
        <p:txBody>
          <a:bodyPr/>
          <a:lstStyle>
            <a:lvl1pPr>
              <a:defRPr/>
            </a:lvl1pPr>
          </a:lstStyle>
          <a:p>
            <a:pPr>
              <a:defRPr/>
            </a:pPr>
            <a:fld id="{F76BE1EE-D93B-487D-A10C-D46B36F9AF1D}" type="slidenum">
              <a:rPr lang="it-IT"/>
              <a:pPr>
                <a:defRPr/>
              </a:pPr>
              <a:t>‹N›</a:t>
            </a:fld>
            <a:endParaRPr lang="it-IT"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163C938B-2F1E-4488-966B-FE0B7E28C5A5}" type="datetimeFigureOut">
              <a:rPr lang="it-IT"/>
              <a:pPr>
                <a:defRPr/>
              </a:pPr>
              <a:t>21/12/2011</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57C71534-AA8B-45A4-A039-40863F1A01AA}" type="slidenum">
              <a:rPr lang="it-IT"/>
              <a:pPr>
                <a:defRPr/>
              </a:pPr>
              <a:t>‹N›</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DAF1AA00-99B8-432E-B6EA-A964610D93FB}" type="datetimeFigureOut">
              <a:rPr lang="it-IT"/>
              <a:pPr>
                <a:defRPr/>
              </a:pPr>
              <a:t>21/12/2011</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788C3031-7C3D-4DBB-AC20-DD815103A9E8}" type="slidenum">
              <a:rPr lang="it-IT"/>
              <a:pPr>
                <a:defRPr/>
              </a:pPr>
              <a:t>‹N›</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pPr>
              <a:defRPr/>
            </a:pPr>
            <a:fld id="{F3231B2E-1B33-47D3-8D79-8BBE4C0F714F}" type="datetimeFigureOut">
              <a:rPr lang="it-IT"/>
              <a:pPr>
                <a:defRPr/>
              </a:pPr>
              <a:t>21/12/2011</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C29CA40E-9B2E-4F6B-889F-B2C1E639AB08}" type="slidenum">
              <a:rPr lang="it-IT"/>
              <a:pPr>
                <a:defRPr/>
              </a:pPr>
              <a:t>‹N›</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3"/>
          <p:cNvSpPr>
            <a:spLocks noGrp="1"/>
          </p:cNvSpPr>
          <p:nvPr>
            <p:ph type="dt" sz="half" idx="10"/>
          </p:nvPr>
        </p:nvSpPr>
        <p:spPr/>
        <p:txBody>
          <a:bodyPr/>
          <a:lstStyle>
            <a:lvl1pPr>
              <a:defRPr/>
            </a:lvl1pPr>
          </a:lstStyle>
          <a:p>
            <a:pPr>
              <a:defRPr/>
            </a:pPr>
            <a:fld id="{4BB62DC8-B162-45E4-A6D3-5A1CE449211B}" type="datetimeFigureOut">
              <a:rPr lang="it-IT"/>
              <a:pPr>
                <a:defRPr/>
              </a:pPr>
              <a:t>21/12/2011</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D9E6D57D-CB17-4E46-8F51-82DDA8B7927C}" type="slidenum">
              <a:rPr lang="it-IT"/>
              <a:pPr>
                <a:defRPr/>
              </a:pPr>
              <a:t>‹N›</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3"/>
          <p:cNvSpPr>
            <a:spLocks noGrp="1"/>
          </p:cNvSpPr>
          <p:nvPr>
            <p:ph type="dt" sz="half" idx="10"/>
          </p:nvPr>
        </p:nvSpPr>
        <p:spPr/>
        <p:txBody>
          <a:bodyPr/>
          <a:lstStyle>
            <a:lvl1pPr>
              <a:defRPr/>
            </a:lvl1pPr>
          </a:lstStyle>
          <a:p>
            <a:pPr>
              <a:defRPr/>
            </a:pPr>
            <a:fld id="{FA3706C2-9DBD-4C09-9BC3-26D66922BDE5}" type="datetimeFigureOut">
              <a:rPr lang="it-IT"/>
              <a:pPr>
                <a:defRPr/>
              </a:pPr>
              <a:t>21/12/2011</a:t>
            </a:fld>
            <a:endParaRPr lang="it-IT"/>
          </a:p>
        </p:txBody>
      </p:sp>
      <p:sp>
        <p:nvSpPr>
          <p:cNvPr id="8" name="Segnaposto piè di pagina 4"/>
          <p:cNvSpPr>
            <a:spLocks noGrp="1"/>
          </p:cNvSpPr>
          <p:nvPr>
            <p:ph type="ftr" sz="quarter" idx="11"/>
          </p:nvPr>
        </p:nvSpPr>
        <p:spPr/>
        <p:txBody>
          <a:bodyPr/>
          <a:lstStyle>
            <a:lvl1pPr>
              <a:defRPr/>
            </a:lvl1pPr>
          </a:lstStyle>
          <a:p>
            <a:pPr>
              <a:defRPr/>
            </a:pPr>
            <a:endParaRPr lang="it-IT"/>
          </a:p>
        </p:txBody>
      </p:sp>
      <p:sp>
        <p:nvSpPr>
          <p:cNvPr id="9" name="Segnaposto numero diapositiva 5"/>
          <p:cNvSpPr>
            <a:spLocks noGrp="1"/>
          </p:cNvSpPr>
          <p:nvPr>
            <p:ph type="sldNum" sz="quarter" idx="12"/>
          </p:nvPr>
        </p:nvSpPr>
        <p:spPr/>
        <p:txBody>
          <a:bodyPr/>
          <a:lstStyle>
            <a:lvl1pPr>
              <a:defRPr/>
            </a:lvl1pPr>
          </a:lstStyle>
          <a:p>
            <a:pPr>
              <a:defRPr/>
            </a:pPr>
            <a:fld id="{2531D317-686D-42EE-B62B-98D51D6691E5}" type="slidenum">
              <a:rPr lang="it-IT"/>
              <a:pPr>
                <a:defRPr/>
              </a:pPr>
              <a:t>‹N›</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fld id="{33715700-E111-499C-8E42-F707E5B3D63E}" type="datetimeFigureOut">
              <a:rPr lang="it-IT"/>
              <a:pPr>
                <a:defRPr/>
              </a:pPr>
              <a:t>21/12/2011</a:t>
            </a:fld>
            <a:endParaRPr lang="it-IT"/>
          </a:p>
        </p:txBody>
      </p:sp>
      <p:sp>
        <p:nvSpPr>
          <p:cNvPr id="4" name="Segnaposto piè di pagina 4"/>
          <p:cNvSpPr>
            <a:spLocks noGrp="1"/>
          </p:cNvSpPr>
          <p:nvPr>
            <p:ph type="ftr" sz="quarter" idx="11"/>
          </p:nvPr>
        </p:nvSpPr>
        <p:spPr/>
        <p:txBody>
          <a:bodyPr/>
          <a:lstStyle>
            <a:lvl1pPr>
              <a:defRPr/>
            </a:lvl1pPr>
          </a:lstStyle>
          <a:p>
            <a:pPr>
              <a:defRPr/>
            </a:pPr>
            <a:endParaRPr lang="it-IT"/>
          </a:p>
        </p:txBody>
      </p:sp>
      <p:sp>
        <p:nvSpPr>
          <p:cNvPr id="5" name="Segnaposto numero diapositiva 5"/>
          <p:cNvSpPr>
            <a:spLocks noGrp="1"/>
          </p:cNvSpPr>
          <p:nvPr>
            <p:ph type="sldNum" sz="quarter" idx="12"/>
          </p:nvPr>
        </p:nvSpPr>
        <p:spPr/>
        <p:txBody>
          <a:bodyPr/>
          <a:lstStyle>
            <a:lvl1pPr>
              <a:defRPr/>
            </a:lvl1pPr>
          </a:lstStyle>
          <a:p>
            <a:pPr>
              <a:defRPr/>
            </a:pPr>
            <a:fld id="{FA856EE2-5D73-422F-A235-DB3A1C2D5A9D}" type="slidenum">
              <a:rPr lang="it-IT"/>
              <a:pPr>
                <a:defRPr/>
              </a:pPr>
              <a:t>‹N›</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fld id="{47021E21-F479-43FE-BDB8-CEB550BAB43F}" type="datetimeFigureOut">
              <a:rPr lang="it-IT"/>
              <a:pPr>
                <a:defRPr/>
              </a:pPr>
              <a:t>21/12/2011</a:t>
            </a:fld>
            <a:endParaRPr lang="it-IT"/>
          </a:p>
        </p:txBody>
      </p:sp>
      <p:sp>
        <p:nvSpPr>
          <p:cNvPr id="3" name="Segnaposto piè di pagina 4"/>
          <p:cNvSpPr>
            <a:spLocks noGrp="1"/>
          </p:cNvSpPr>
          <p:nvPr>
            <p:ph type="ftr" sz="quarter" idx="11"/>
          </p:nvPr>
        </p:nvSpPr>
        <p:spPr/>
        <p:txBody>
          <a:bodyPr/>
          <a:lstStyle>
            <a:lvl1pPr>
              <a:defRPr/>
            </a:lvl1pPr>
          </a:lstStyle>
          <a:p>
            <a:pPr>
              <a:defRPr/>
            </a:pPr>
            <a:endParaRPr lang="it-IT"/>
          </a:p>
        </p:txBody>
      </p:sp>
      <p:sp>
        <p:nvSpPr>
          <p:cNvPr id="4" name="Segnaposto numero diapositiva 5"/>
          <p:cNvSpPr>
            <a:spLocks noGrp="1"/>
          </p:cNvSpPr>
          <p:nvPr>
            <p:ph type="sldNum" sz="quarter" idx="12"/>
          </p:nvPr>
        </p:nvSpPr>
        <p:spPr/>
        <p:txBody>
          <a:bodyPr/>
          <a:lstStyle>
            <a:lvl1pPr>
              <a:defRPr/>
            </a:lvl1pPr>
          </a:lstStyle>
          <a:p>
            <a:pPr>
              <a:defRPr/>
            </a:pPr>
            <a:fld id="{01903C08-1E70-4EC0-A36C-25B5E713E243}" type="slidenum">
              <a:rPr lang="it-IT"/>
              <a:pPr>
                <a:defRPr/>
              </a:pPr>
              <a:t>‹N›</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F9811E65-E43B-4AC1-9CF0-2F8DBC29B4EC}" type="datetimeFigureOut">
              <a:rPr lang="it-IT"/>
              <a:pPr>
                <a:defRPr/>
              </a:pPr>
              <a:t>21/12/2011</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CC4B332E-1B00-459F-8C62-CADBE38BB9D9}" type="slidenum">
              <a:rPr lang="it-IT"/>
              <a:pPr>
                <a:defRPr/>
              </a:pPr>
              <a:t>‹N›</a:t>
            </a:fld>
            <a:endParaRPr lang="it-I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EB4C7A1A-B1DB-4480-B320-695101E04002}" type="datetimeFigureOut">
              <a:rPr lang="it-IT"/>
              <a:pPr>
                <a:defRPr/>
              </a:pPr>
              <a:t>21/12/2011</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EB59BB1C-508B-43CF-B868-440111FBCFBD}" type="slidenum">
              <a:rPr lang="it-IT"/>
              <a:pPr>
                <a:defRPr/>
              </a:pPr>
              <a:t>‹N›</a:t>
            </a:fld>
            <a:endParaRPr lang="it-IT"/>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3A671C4B-364E-4CDB-998A-B2A46BA65A80}" type="datetimeFigureOut">
              <a:rPr lang="it-IT"/>
              <a:pPr>
                <a:defRPr/>
              </a:pPr>
              <a:t>21/12/2011</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190F61F9-6801-4845-BCC0-6C3C11A00413}" type="slidenum">
              <a:rPr lang="it-IT"/>
              <a:pPr>
                <a:defRPr/>
              </a:pPr>
              <a:t>‹N›</a:t>
            </a:fld>
            <a:endParaRPr lang="it-IT"/>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A2F90EE9-1B51-41AC-8C47-757349D3800F}" type="datetimeFigureOut">
              <a:rPr lang="it-IT"/>
              <a:pPr>
                <a:defRPr/>
              </a:pPr>
              <a:t>21/12/2011</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8E1FB9DD-BEC7-4D04-9FA4-55EA48075294}" type="slidenum">
              <a:rPr lang="it-IT"/>
              <a:pPr>
                <a:defRPr/>
              </a:pPr>
              <a:t>‹N›</a:t>
            </a:fld>
            <a:endParaRPr lang="it-IT"/>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1978025" y="3213100"/>
            <a:ext cx="3271838" cy="2246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5402263" y="3213100"/>
            <a:ext cx="3273425" cy="2246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002463" y="2062163"/>
            <a:ext cx="1673225" cy="339725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1978025" y="2062163"/>
            <a:ext cx="4872038" cy="339725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1978025" y="3213100"/>
            <a:ext cx="3271838" cy="2246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5402263" y="3213100"/>
            <a:ext cx="3273425" cy="2246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002463" y="2062163"/>
            <a:ext cx="1673225" cy="339725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1978025" y="2062163"/>
            <a:ext cx="4872038" cy="339725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ftr" sz="quarter" idx="10"/>
          </p:nvPr>
        </p:nvSpPr>
        <p:spPr>
          <a:ln/>
        </p:spPr>
        <p:txBody>
          <a:bodyPr/>
          <a:lstStyle>
            <a:lvl1pPr>
              <a:defRPr/>
            </a:lvl1pPr>
          </a:lstStyle>
          <a:p>
            <a:pPr>
              <a:defRPr/>
            </a:pPr>
            <a:r>
              <a:rPr lang="it-IT"/>
              <a:t>Scuola di Relazioni Industriali</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3.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image" Target="../media/image3.jpeg"/><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692150"/>
            <a:ext cx="8229600" cy="8636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557338"/>
            <a:ext cx="8229600" cy="45688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Innovazione tecnologica, un nuovo patto con i clienti e con gli stakeholders, soluzioni integrate rivolte ai mercati consumer e business, infrastrutture di rete avanzate, diffusione della banda larga fissa e mobile, integrazione di prodotti e tecnologie. Su queste basi, la nostra strategia industriale punta al rafforzamento nel mercato domestico. </a:t>
            </a:r>
          </a:p>
          <a:p>
            <a:pPr lvl="1"/>
            <a:r>
              <a:rPr lang="it-IT" smtClean="0"/>
              <a:t>Innovazione tecnologica, un nuovo patto con i clienti e con gli stakeholders, soluzioni integrate rivolte ai mercati consumer e business, infrastrutture di rete avanzate, diffusione della banda larga fissa e mobile, integrazione di prodotti e tecnologie. </a:t>
            </a:r>
          </a:p>
          <a:p>
            <a:pPr lvl="2"/>
            <a:r>
              <a:rPr lang="it-IT" smtClean="0"/>
              <a:t>Innovazione tecnologica, un nuovo patto con i clienti e con gli stakeholders, soluzioni integrate rivolte ai mercati consumer e business, infrastrutture di rete avanzate. </a:t>
            </a:r>
          </a:p>
          <a:p>
            <a:pPr lvl="3"/>
            <a:r>
              <a:rPr lang="it-IT" smtClean="0"/>
              <a:t>Innovazione tecnologica, un nuovo patto con i clienti e con gli stakeholders, soluzioni integrate rivolte ai mercati consumer e business, infrastrutture di rete avanzate, diffusione della banda larga fissa e mobile, integrazione di prodotti e tecnologie.</a:t>
            </a:r>
          </a:p>
        </p:txBody>
      </p:sp>
      <p:sp>
        <p:nvSpPr>
          <p:cNvPr id="96260" name="Rectangle 4"/>
          <p:cNvSpPr>
            <a:spLocks noGrp="1" noChangeArrowheads="1"/>
          </p:cNvSpPr>
          <p:nvPr>
            <p:ph type="sldNum" sz="quarter" idx="4"/>
          </p:nvPr>
        </p:nvSpPr>
        <p:spPr bwMode="auto">
          <a:xfrm>
            <a:off x="7667625" y="6381750"/>
            <a:ext cx="1008063" cy="3317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000">
                <a:solidFill>
                  <a:srgbClr val="7E7E7E"/>
                </a:solidFill>
                <a:latin typeface="+mn-lt"/>
                <a:cs typeface="+mn-cs"/>
              </a:defRPr>
            </a:lvl1pPr>
          </a:lstStyle>
          <a:p>
            <a:pPr>
              <a:defRPr/>
            </a:pPr>
            <a:fld id="{4491B44B-7E57-400A-AFCE-51343C2DA765}" type="slidenum">
              <a:rPr lang="it-IT"/>
              <a:pPr>
                <a:defRPr/>
              </a:pPr>
              <a:t>‹N›</a:t>
            </a:fld>
            <a:endParaRPr lang="it-IT"/>
          </a:p>
        </p:txBody>
      </p:sp>
      <p:pic>
        <p:nvPicPr>
          <p:cNvPr id="1029" name="Picture 5" descr="marchio_telecom_colore"/>
          <p:cNvPicPr>
            <a:picLocks noChangeAspect="1" noChangeArrowheads="1"/>
          </p:cNvPicPr>
          <p:nvPr/>
        </p:nvPicPr>
        <p:blipFill>
          <a:blip r:embed="rId16"/>
          <a:srcRect/>
          <a:stretch>
            <a:fillRect/>
          </a:stretch>
        </p:blipFill>
        <p:spPr bwMode="auto">
          <a:xfrm>
            <a:off x="539750" y="6451600"/>
            <a:ext cx="1312863" cy="273050"/>
          </a:xfrm>
          <a:prstGeom prst="rect">
            <a:avLst/>
          </a:prstGeom>
          <a:noFill/>
          <a:ln w="9525">
            <a:noFill/>
            <a:miter lim="800000"/>
            <a:headEnd/>
            <a:tailEnd/>
          </a:ln>
        </p:spPr>
      </p:pic>
      <p:sp>
        <p:nvSpPr>
          <p:cNvPr id="7" name="Rectangle 7"/>
          <p:cNvSpPr>
            <a:spLocks noChangeArrowheads="1"/>
          </p:cNvSpPr>
          <p:nvPr userDrawn="1"/>
        </p:nvSpPr>
        <p:spPr bwMode="auto">
          <a:xfrm>
            <a:off x="468313" y="260350"/>
            <a:ext cx="8207375" cy="339725"/>
          </a:xfrm>
          <a:prstGeom prst="rect">
            <a:avLst/>
          </a:prstGeom>
          <a:noFill/>
          <a:ln>
            <a:noFill/>
          </a:ln>
          <a:extLst/>
        </p:spPr>
        <p:txBody>
          <a:bodyPr anchor="b"/>
          <a:lstStyle/>
          <a:p>
            <a:pPr>
              <a:defRPr/>
            </a:pPr>
            <a:r>
              <a:rPr lang="it-IT" sz="1000" dirty="0">
                <a:solidFill>
                  <a:schemeClr val="bg2"/>
                </a:solidFill>
                <a:latin typeface="Franklin Gothic Medium" pitchFamily="34" charset="0"/>
              </a:rPr>
              <a:t>GRUPPO TELECOM ITALIA</a:t>
            </a:r>
          </a:p>
          <a:p>
            <a:pPr>
              <a:defRPr/>
            </a:pPr>
            <a:r>
              <a:rPr lang="it-IT" sz="1000" b="1" dirty="0">
                <a:solidFill>
                  <a:schemeClr val="tx2"/>
                </a:solidFill>
                <a:latin typeface="Franklin Gothic Medium" pitchFamily="34" charset="0"/>
              </a:rPr>
              <a:t>Human </a:t>
            </a:r>
            <a:r>
              <a:rPr lang="it-IT" sz="1000" b="1" dirty="0" err="1">
                <a:solidFill>
                  <a:schemeClr val="tx2"/>
                </a:solidFill>
                <a:latin typeface="Franklin Gothic Medium" pitchFamily="34" charset="0"/>
              </a:rPr>
              <a:t>Resources</a:t>
            </a:r>
            <a:r>
              <a:rPr lang="it-IT" sz="1000" b="1" dirty="0">
                <a:solidFill>
                  <a:schemeClr val="tx2"/>
                </a:solidFill>
                <a:latin typeface="Franklin Gothic Medium" pitchFamily="34" charset="0"/>
              </a:rPr>
              <a:t> and Organization</a:t>
            </a:r>
          </a:p>
        </p:txBody>
      </p:sp>
    </p:spTree>
  </p:cSld>
  <p:clrMap bg1="lt1" tx1="dk1" bg2="lt2" tx2="dk2" accent1="accent1" accent2="accent2" accent3="accent3" accent4="accent4" accent5="accent5" accent6="accent6" hlink="hlink" folHlink="folHlink"/>
  <p:sldLayoutIdLst>
    <p:sldLayoutId id="2147483740" r:id="rId1"/>
    <p:sldLayoutId id="2147483706" r:id="rId2"/>
    <p:sldLayoutId id="2147483705" r:id="rId3"/>
    <p:sldLayoutId id="2147483704" r:id="rId4"/>
    <p:sldLayoutId id="2147483703" r:id="rId5"/>
    <p:sldLayoutId id="2147483702" r:id="rId6"/>
    <p:sldLayoutId id="2147483701" r:id="rId7"/>
    <p:sldLayoutId id="2147483700" r:id="rId8"/>
    <p:sldLayoutId id="2147483699" r:id="rId9"/>
    <p:sldLayoutId id="2147483698" r:id="rId10"/>
    <p:sldLayoutId id="2147483697" r:id="rId11"/>
    <p:sldLayoutId id="2147483696" r:id="rId12"/>
    <p:sldLayoutId id="2147483695" r:id="rId13"/>
    <p:sldLayoutId id="2147483741" r:id="rId14"/>
  </p:sldLayoutIdLst>
  <p:hf hdr="0" ftr="0" dt="0"/>
  <p:txStyles>
    <p:titleStyle>
      <a:lvl1pPr algn="l" rtl="0" eaLnBrk="0" fontAlgn="base" hangingPunct="0">
        <a:spcBef>
          <a:spcPct val="0"/>
        </a:spcBef>
        <a:spcAft>
          <a:spcPct val="0"/>
        </a:spcAft>
        <a:defRPr sz="2600">
          <a:solidFill>
            <a:schemeClr val="tx2"/>
          </a:solidFill>
          <a:latin typeface="+mj-lt"/>
          <a:ea typeface="+mj-ea"/>
          <a:cs typeface="+mj-cs"/>
        </a:defRPr>
      </a:lvl1pPr>
      <a:lvl2pPr algn="l" rtl="0" eaLnBrk="0" fontAlgn="base" hangingPunct="0">
        <a:spcBef>
          <a:spcPct val="0"/>
        </a:spcBef>
        <a:spcAft>
          <a:spcPct val="0"/>
        </a:spcAft>
        <a:defRPr sz="2600">
          <a:solidFill>
            <a:schemeClr val="tx2"/>
          </a:solidFill>
          <a:latin typeface="Franklin Gothic Demi" pitchFamily="34" charset="0"/>
          <a:cs typeface="Arial" charset="0"/>
        </a:defRPr>
      </a:lvl2pPr>
      <a:lvl3pPr algn="l" rtl="0" eaLnBrk="0" fontAlgn="base" hangingPunct="0">
        <a:spcBef>
          <a:spcPct val="0"/>
        </a:spcBef>
        <a:spcAft>
          <a:spcPct val="0"/>
        </a:spcAft>
        <a:defRPr sz="2600">
          <a:solidFill>
            <a:schemeClr val="tx2"/>
          </a:solidFill>
          <a:latin typeface="Franklin Gothic Demi" pitchFamily="34" charset="0"/>
          <a:cs typeface="Arial" charset="0"/>
        </a:defRPr>
      </a:lvl3pPr>
      <a:lvl4pPr algn="l" rtl="0" eaLnBrk="0" fontAlgn="base" hangingPunct="0">
        <a:spcBef>
          <a:spcPct val="0"/>
        </a:spcBef>
        <a:spcAft>
          <a:spcPct val="0"/>
        </a:spcAft>
        <a:defRPr sz="2600">
          <a:solidFill>
            <a:schemeClr val="tx2"/>
          </a:solidFill>
          <a:latin typeface="Franklin Gothic Demi" pitchFamily="34" charset="0"/>
          <a:cs typeface="Arial" charset="0"/>
        </a:defRPr>
      </a:lvl4pPr>
      <a:lvl5pPr algn="l" rtl="0" eaLnBrk="0" fontAlgn="base" hangingPunct="0">
        <a:spcBef>
          <a:spcPct val="0"/>
        </a:spcBef>
        <a:spcAft>
          <a:spcPct val="0"/>
        </a:spcAft>
        <a:defRPr sz="2600">
          <a:solidFill>
            <a:schemeClr val="tx2"/>
          </a:solidFill>
          <a:latin typeface="Franklin Gothic Demi" pitchFamily="34" charset="0"/>
          <a:cs typeface="Arial" charset="0"/>
        </a:defRPr>
      </a:lvl5pPr>
      <a:lvl6pPr marL="457200" algn="l" rtl="0" fontAlgn="base">
        <a:spcBef>
          <a:spcPct val="0"/>
        </a:spcBef>
        <a:spcAft>
          <a:spcPct val="0"/>
        </a:spcAft>
        <a:defRPr sz="2600">
          <a:solidFill>
            <a:schemeClr val="tx2"/>
          </a:solidFill>
          <a:latin typeface="Franklin Gothic Demi" pitchFamily="34" charset="0"/>
          <a:cs typeface="Arial" charset="0"/>
        </a:defRPr>
      </a:lvl6pPr>
      <a:lvl7pPr marL="914400" algn="l" rtl="0" fontAlgn="base">
        <a:spcBef>
          <a:spcPct val="0"/>
        </a:spcBef>
        <a:spcAft>
          <a:spcPct val="0"/>
        </a:spcAft>
        <a:defRPr sz="2600">
          <a:solidFill>
            <a:schemeClr val="tx2"/>
          </a:solidFill>
          <a:latin typeface="Franklin Gothic Demi" pitchFamily="34" charset="0"/>
          <a:cs typeface="Arial" charset="0"/>
        </a:defRPr>
      </a:lvl7pPr>
      <a:lvl8pPr marL="1371600" algn="l" rtl="0" fontAlgn="base">
        <a:spcBef>
          <a:spcPct val="0"/>
        </a:spcBef>
        <a:spcAft>
          <a:spcPct val="0"/>
        </a:spcAft>
        <a:defRPr sz="2600">
          <a:solidFill>
            <a:schemeClr val="tx2"/>
          </a:solidFill>
          <a:latin typeface="Franklin Gothic Demi" pitchFamily="34" charset="0"/>
          <a:cs typeface="Arial" charset="0"/>
        </a:defRPr>
      </a:lvl8pPr>
      <a:lvl9pPr marL="1828800" algn="l" rtl="0" fontAlgn="base">
        <a:spcBef>
          <a:spcPct val="0"/>
        </a:spcBef>
        <a:spcAft>
          <a:spcPct val="0"/>
        </a:spcAft>
        <a:defRPr sz="2600">
          <a:solidFill>
            <a:schemeClr val="tx2"/>
          </a:solidFill>
          <a:latin typeface="Franklin Gothic Demi" pitchFamily="34" charset="0"/>
          <a:cs typeface="Arial" charset="0"/>
        </a:defRPr>
      </a:lvl9pPr>
    </p:titleStyle>
    <p:bodyStyle>
      <a:lvl1pPr marL="342900" indent="-342900" algn="l" rtl="0" eaLnBrk="0" fontAlgn="base" hangingPunct="0">
        <a:lnSpc>
          <a:spcPct val="120000"/>
        </a:lnSpc>
        <a:spcBef>
          <a:spcPct val="0"/>
        </a:spcBef>
        <a:spcAft>
          <a:spcPct val="40000"/>
        </a:spcAft>
        <a:buClr>
          <a:srgbClr val="FF0000"/>
        </a:buClr>
        <a:buSzPct val="50000"/>
        <a:buFont typeface="Franklin Gothic Demi" pitchFamily="34" charset="0"/>
        <a:buChar char="•"/>
        <a:defRPr sz="3200">
          <a:solidFill>
            <a:schemeClr val="tx1"/>
          </a:solidFill>
          <a:latin typeface="+mn-lt"/>
          <a:ea typeface="+mn-ea"/>
          <a:cs typeface="+mn-cs"/>
        </a:defRPr>
      </a:lvl1pPr>
      <a:lvl2pPr marL="446088" indent="11113" algn="l" rtl="0" eaLnBrk="0" fontAlgn="base" hangingPunct="0">
        <a:lnSpc>
          <a:spcPct val="120000"/>
        </a:lnSpc>
        <a:spcBef>
          <a:spcPct val="0"/>
        </a:spcBef>
        <a:spcAft>
          <a:spcPct val="40000"/>
        </a:spcAft>
        <a:buClr>
          <a:srgbClr val="FF0000"/>
        </a:buClr>
        <a:buSzPct val="50000"/>
        <a:buFont typeface="Franklin Gothic Demi" pitchFamily="34" charset="0"/>
        <a:buChar char="–"/>
        <a:defRPr sz="1600">
          <a:solidFill>
            <a:schemeClr val="tx1"/>
          </a:solidFill>
          <a:latin typeface="+mn-lt"/>
          <a:cs typeface="+mn-cs"/>
        </a:defRPr>
      </a:lvl2pPr>
      <a:lvl3pPr marL="893763" indent="20638" algn="l" rtl="0" eaLnBrk="0" fontAlgn="base" hangingPunct="0">
        <a:lnSpc>
          <a:spcPct val="120000"/>
        </a:lnSpc>
        <a:spcBef>
          <a:spcPct val="0"/>
        </a:spcBef>
        <a:spcAft>
          <a:spcPct val="40000"/>
        </a:spcAft>
        <a:buClr>
          <a:srgbClr val="FF0000"/>
        </a:buClr>
        <a:buSzPct val="50000"/>
        <a:buFont typeface="Franklin Gothic Demi" pitchFamily="34" charset="0"/>
        <a:buChar char="•"/>
        <a:defRPr sz="1400">
          <a:solidFill>
            <a:schemeClr val="tx1"/>
          </a:solidFill>
          <a:latin typeface="+mn-lt"/>
          <a:cs typeface="+mn-cs"/>
        </a:defRPr>
      </a:lvl3pPr>
      <a:lvl4pPr marL="1339850" indent="31750" algn="l" rtl="0" eaLnBrk="0" fontAlgn="base" hangingPunct="0">
        <a:lnSpc>
          <a:spcPct val="120000"/>
        </a:lnSpc>
        <a:spcBef>
          <a:spcPct val="0"/>
        </a:spcBef>
        <a:spcAft>
          <a:spcPct val="40000"/>
        </a:spcAft>
        <a:buClr>
          <a:srgbClr val="FF0000"/>
        </a:buClr>
        <a:buSzPct val="50000"/>
        <a:buFont typeface="Franklin Gothic Demi" pitchFamily="34" charset="0"/>
        <a:buChar char="–"/>
        <a:defRPr sz="1200">
          <a:solidFill>
            <a:schemeClr val="tx1"/>
          </a:solidFill>
          <a:latin typeface="+mn-lt"/>
          <a:cs typeface="+mn-cs"/>
        </a:defRPr>
      </a:lvl4pPr>
      <a:lvl5pPr marL="2071688" indent="-228600" algn="l" rtl="0" eaLnBrk="0" fontAlgn="base" hangingPunct="0">
        <a:spcBef>
          <a:spcPct val="20000"/>
        </a:spcBef>
        <a:spcAft>
          <a:spcPct val="0"/>
        </a:spcAft>
        <a:buClr>
          <a:srgbClr val="FF0000"/>
        </a:buClr>
        <a:buSzPct val="50000"/>
        <a:buFont typeface="Franklin Gothic Demi" pitchFamily="34" charset="0"/>
        <a:buChar char="►"/>
        <a:defRPr sz="2000">
          <a:solidFill>
            <a:schemeClr val="tx1"/>
          </a:solidFill>
          <a:latin typeface="Franklin Gothic Book" pitchFamily="34" charset="0"/>
          <a:cs typeface="+mn-cs"/>
        </a:defRPr>
      </a:lvl5pPr>
      <a:lvl6pPr marL="2528888" indent="-228600" algn="l" rtl="0" fontAlgn="base">
        <a:spcBef>
          <a:spcPct val="20000"/>
        </a:spcBef>
        <a:spcAft>
          <a:spcPct val="0"/>
        </a:spcAft>
        <a:buClr>
          <a:srgbClr val="FF0000"/>
        </a:buClr>
        <a:buSzPct val="50000"/>
        <a:buFont typeface="Franklin Gothic Demi" pitchFamily="34" charset="0"/>
        <a:buChar char="►"/>
        <a:defRPr>
          <a:solidFill>
            <a:schemeClr val="tx1"/>
          </a:solidFill>
          <a:latin typeface="Franklin Gothic Book" pitchFamily="34" charset="0"/>
          <a:cs typeface="+mn-cs"/>
        </a:defRPr>
      </a:lvl6pPr>
      <a:lvl7pPr marL="2986088" indent="-228600" algn="l" rtl="0" fontAlgn="base">
        <a:spcBef>
          <a:spcPct val="20000"/>
        </a:spcBef>
        <a:spcAft>
          <a:spcPct val="0"/>
        </a:spcAft>
        <a:buClr>
          <a:srgbClr val="FF0000"/>
        </a:buClr>
        <a:buSzPct val="50000"/>
        <a:buFont typeface="Franklin Gothic Demi" pitchFamily="34" charset="0"/>
        <a:buChar char="►"/>
        <a:defRPr>
          <a:solidFill>
            <a:schemeClr val="tx1"/>
          </a:solidFill>
          <a:latin typeface="Franklin Gothic Book" pitchFamily="34" charset="0"/>
          <a:cs typeface="+mn-cs"/>
        </a:defRPr>
      </a:lvl7pPr>
      <a:lvl8pPr marL="3443288" indent="-228600" algn="l" rtl="0" fontAlgn="base">
        <a:spcBef>
          <a:spcPct val="20000"/>
        </a:spcBef>
        <a:spcAft>
          <a:spcPct val="0"/>
        </a:spcAft>
        <a:buClr>
          <a:srgbClr val="FF0000"/>
        </a:buClr>
        <a:buSzPct val="50000"/>
        <a:buFont typeface="Franklin Gothic Demi" pitchFamily="34" charset="0"/>
        <a:buChar char="►"/>
        <a:defRPr>
          <a:solidFill>
            <a:schemeClr val="tx1"/>
          </a:solidFill>
          <a:latin typeface="Franklin Gothic Book" pitchFamily="34" charset="0"/>
          <a:cs typeface="+mn-cs"/>
        </a:defRPr>
      </a:lvl8pPr>
      <a:lvl9pPr marL="3900488" indent="-228600" algn="l" rtl="0" fontAlgn="base">
        <a:spcBef>
          <a:spcPct val="20000"/>
        </a:spcBef>
        <a:spcAft>
          <a:spcPct val="0"/>
        </a:spcAft>
        <a:buClr>
          <a:srgbClr val="FF0000"/>
        </a:buClr>
        <a:buSzPct val="50000"/>
        <a:buFont typeface="Franklin Gothic Demi" pitchFamily="34" charset="0"/>
        <a:buChar char="►"/>
        <a:defRPr>
          <a:solidFill>
            <a:schemeClr val="tx1"/>
          </a:solidFill>
          <a:latin typeface="Franklin Gothic Book" pitchFamily="34" charset="0"/>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38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638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Franklin Gothic Medium" pitchFamily="34" charset="0"/>
              </a:defRPr>
            </a:lvl1pPr>
          </a:lstStyle>
          <a:p>
            <a:pPr>
              <a:defRPr/>
            </a:pPr>
            <a:fld id="{EB6F604A-98F2-4C64-9649-F368EE58FFF7}" type="datetimeFigureOut">
              <a:rPr lang="it-IT"/>
              <a:pPr>
                <a:defRPr/>
              </a:pPr>
              <a:t>21/12/2011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Franklin Gothic Medium" pitchFamily="34" charset="0"/>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Franklin Gothic Medium" pitchFamily="34" charset="0"/>
              </a:defRPr>
            </a:lvl1pPr>
          </a:lstStyle>
          <a:p>
            <a:pPr>
              <a:defRPr/>
            </a:pPr>
            <a:fld id="{B11A00B5-6178-4193-884D-300699FBE1C9}"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717" r:id="rId1"/>
    <p:sldLayoutId id="2147483716" r:id="rId2"/>
    <p:sldLayoutId id="2147483715" r:id="rId3"/>
    <p:sldLayoutId id="2147483714" r:id="rId4"/>
    <p:sldLayoutId id="2147483713" r:id="rId5"/>
    <p:sldLayoutId id="2147483712" r:id="rId6"/>
    <p:sldLayoutId id="2147483711" r:id="rId7"/>
    <p:sldLayoutId id="2147483710" r:id="rId8"/>
    <p:sldLayoutId id="2147483709" r:id="rId9"/>
    <p:sldLayoutId id="2147483708" r:id="rId10"/>
    <p:sldLayoutId id="214748370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r="-425"/>
          </a:stretch>
        </a:blip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1978025" y="2062163"/>
            <a:ext cx="6697663"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28675" name="Rectangle 3"/>
          <p:cNvSpPr>
            <a:spLocks noGrp="1" noChangeArrowheads="1"/>
          </p:cNvSpPr>
          <p:nvPr>
            <p:ph type="body" idx="1"/>
          </p:nvPr>
        </p:nvSpPr>
        <p:spPr bwMode="auto">
          <a:xfrm>
            <a:off x="1978025" y="3213100"/>
            <a:ext cx="6697663" cy="2246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a:t>
            </a:r>
          </a:p>
        </p:txBody>
      </p:sp>
    </p:spTree>
  </p:cSld>
  <p:clrMap bg1="lt1" tx1="dk1" bg2="lt2" tx2="dk2" accent1="accent1" accent2="accent2" accent3="accent3" accent4="accent4" accent5="accent5" accent6="accent6" hlink="hlink" folHlink="folHlink"/>
  <p:sldLayoutIdLst>
    <p:sldLayoutId id="2147483728" r:id="rId1"/>
    <p:sldLayoutId id="2147483727" r:id="rId2"/>
    <p:sldLayoutId id="2147483726" r:id="rId3"/>
    <p:sldLayoutId id="2147483725" r:id="rId4"/>
    <p:sldLayoutId id="2147483724" r:id="rId5"/>
    <p:sldLayoutId id="2147483723" r:id="rId6"/>
    <p:sldLayoutId id="2147483722" r:id="rId7"/>
    <p:sldLayoutId id="2147483721" r:id="rId8"/>
    <p:sldLayoutId id="2147483720" r:id="rId9"/>
    <p:sldLayoutId id="2147483719" r:id="rId10"/>
    <p:sldLayoutId id="2147483718" r:id="rId11"/>
  </p:sldLayoutIdLst>
  <p:txStyles>
    <p:titleStyle>
      <a:lvl1pPr algn="l" rtl="0" eaLnBrk="0" fontAlgn="base" hangingPunct="0">
        <a:spcBef>
          <a:spcPct val="0"/>
        </a:spcBef>
        <a:spcAft>
          <a:spcPct val="0"/>
        </a:spcAft>
        <a:defRPr sz="2800">
          <a:solidFill>
            <a:schemeClr val="bg1"/>
          </a:solidFill>
          <a:latin typeface="+mj-lt"/>
          <a:ea typeface="+mj-ea"/>
          <a:cs typeface="+mj-cs"/>
        </a:defRPr>
      </a:lvl1pPr>
      <a:lvl2pPr algn="l" rtl="0" eaLnBrk="0" fontAlgn="base" hangingPunct="0">
        <a:spcBef>
          <a:spcPct val="0"/>
        </a:spcBef>
        <a:spcAft>
          <a:spcPct val="0"/>
        </a:spcAft>
        <a:defRPr sz="2800">
          <a:solidFill>
            <a:schemeClr val="bg1"/>
          </a:solidFill>
          <a:latin typeface="Franklin Gothic Demi" pitchFamily="34" charset="0"/>
          <a:cs typeface="Arial" charset="0"/>
        </a:defRPr>
      </a:lvl2pPr>
      <a:lvl3pPr algn="l" rtl="0" eaLnBrk="0" fontAlgn="base" hangingPunct="0">
        <a:spcBef>
          <a:spcPct val="0"/>
        </a:spcBef>
        <a:spcAft>
          <a:spcPct val="0"/>
        </a:spcAft>
        <a:defRPr sz="2800">
          <a:solidFill>
            <a:schemeClr val="bg1"/>
          </a:solidFill>
          <a:latin typeface="Franklin Gothic Demi" pitchFamily="34" charset="0"/>
          <a:cs typeface="Arial" charset="0"/>
        </a:defRPr>
      </a:lvl3pPr>
      <a:lvl4pPr algn="l" rtl="0" eaLnBrk="0" fontAlgn="base" hangingPunct="0">
        <a:spcBef>
          <a:spcPct val="0"/>
        </a:spcBef>
        <a:spcAft>
          <a:spcPct val="0"/>
        </a:spcAft>
        <a:defRPr sz="2800">
          <a:solidFill>
            <a:schemeClr val="bg1"/>
          </a:solidFill>
          <a:latin typeface="Franklin Gothic Demi" pitchFamily="34" charset="0"/>
          <a:cs typeface="Arial" charset="0"/>
        </a:defRPr>
      </a:lvl4pPr>
      <a:lvl5pPr algn="l" rtl="0" eaLnBrk="0" fontAlgn="base" hangingPunct="0">
        <a:spcBef>
          <a:spcPct val="0"/>
        </a:spcBef>
        <a:spcAft>
          <a:spcPct val="0"/>
        </a:spcAft>
        <a:defRPr sz="2800">
          <a:solidFill>
            <a:schemeClr val="bg1"/>
          </a:solidFill>
          <a:latin typeface="Franklin Gothic Demi" pitchFamily="34" charset="0"/>
          <a:cs typeface="Arial" charset="0"/>
        </a:defRPr>
      </a:lvl5pPr>
      <a:lvl6pPr marL="457200" algn="l" rtl="0" fontAlgn="base">
        <a:spcBef>
          <a:spcPct val="0"/>
        </a:spcBef>
        <a:spcAft>
          <a:spcPct val="0"/>
        </a:spcAft>
        <a:defRPr sz="2800">
          <a:solidFill>
            <a:schemeClr val="bg1"/>
          </a:solidFill>
          <a:latin typeface="Franklin Gothic Demi" pitchFamily="34" charset="0"/>
          <a:cs typeface="Arial" charset="0"/>
        </a:defRPr>
      </a:lvl6pPr>
      <a:lvl7pPr marL="914400" algn="l" rtl="0" fontAlgn="base">
        <a:spcBef>
          <a:spcPct val="0"/>
        </a:spcBef>
        <a:spcAft>
          <a:spcPct val="0"/>
        </a:spcAft>
        <a:defRPr sz="2800">
          <a:solidFill>
            <a:schemeClr val="bg1"/>
          </a:solidFill>
          <a:latin typeface="Franklin Gothic Demi" pitchFamily="34" charset="0"/>
          <a:cs typeface="Arial" charset="0"/>
        </a:defRPr>
      </a:lvl7pPr>
      <a:lvl8pPr marL="1371600" algn="l" rtl="0" fontAlgn="base">
        <a:spcBef>
          <a:spcPct val="0"/>
        </a:spcBef>
        <a:spcAft>
          <a:spcPct val="0"/>
        </a:spcAft>
        <a:defRPr sz="2800">
          <a:solidFill>
            <a:schemeClr val="bg1"/>
          </a:solidFill>
          <a:latin typeface="Franklin Gothic Demi" pitchFamily="34" charset="0"/>
          <a:cs typeface="Arial" charset="0"/>
        </a:defRPr>
      </a:lvl8pPr>
      <a:lvl9pPr marL="1828800" algn="l" rtl="0" fontAlgn="base">
        <a:spcBef>
          <a:spcPct val="0"/>
        </a:spcBef>
        <a:spcAft>
          <a:spcPct val="0"/>
        </a:spcAft>
        <a:defRPr sz="2800">
          <a:solidFill>
            <a:schemeClr val="bg1"/>
          </a:solidFill>
          <a:latin typeface="Franklin Gothic Demi" pitchFamily="34" charset="0"/>
          <a:cs typeface="Arial" charset="0"/>
        </a:defRPr>
      </a:lvl9pPr>
    </p:titleStyle>
    <p:bodyStyle>
      <a:lvl1pPr marL="342900" indent="-342900" algn="l" rtl="0" eaLnBrk="0" fontAlgn="base" hangingPunct="0">
        <a:spcBef>
          <a:spcPct val="20000"/>
        </a:spcBef>
        <a:spcAft>
          <a:spcPct val="0"/>
        </a:spcAft>
        <a:buSzPct val="50000"/>
        <a:buFont typeface="Franklin Gothic Demi" pitchFamily="34" charset="0"/>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j-lt"/>
          <a:cs typeface="+mn-cs"/>
        </a:defRPr>
      </a:lvl2pPr>
      <a:lvl3pPr marL="1143000" indent="-228600" algn="l" rtl="0" eaLnBrk="0" fontAlgn="base" hangingPunct="0">
        <a:spcBef>
          <a:spcPct val="20000"/>
        </a:spcBef>
        <a:spcAft>
          <a:spcPct val="0"/>
        </a:spcAft>
        <a:buChar char="•"/>
        <a:defRPr sz="2400">
          <a:solidFill>
            <a:schemeClr val="bg1"/>
          </a:solidFill>
          <a:latin typeface="+mj-lt"/>
          <a:cs typeface="+mn-cs"/>
        </a:defRPr>
      </a:lvl3pPr>
      <a:lvl4pPr marL="1600200" indent="-228600" algn="l" rtl="0" eaLnBrk="0" fontAlgn="base" hangingPunct="0">
        <a:spcBef>
          <a:spcPct val="20000"/>
        </a:spcBef>
        <a:spcAft>
          <a:spcPct val="0"/>
        </a:spcAft>
        <a:buChar char="–"/>
        <a:defRPr sz="2400">
          <a:solidFill>
            <a:schemeClr val="bg1"/>
          </a:solidFill>
          <a:latin typeface="+mj-lt"/>
          <a:cs typeface="+mn-cs"/>
        </a:defRPr>
      </a:lvl4pPr>
      <a:lvl5pPr marL="2057400" indent="-228600" algn="l" rtl="0" eaLnBrk="0" fontAlgn="base" hangingPunct="0">
        <a:spcBef>
          <a:spcPct val="20000"/>
        </a:spcBef>
        <a:spcAft>
          <a:spcPct val="0"/>
        </a:spcAft>
        <a:buChar char="»"/>
        <a:defRPr sz="2400">
          <a:solidFill>
            <a:schemeClr val="bg1"/>
          </a:solidFill>
          <a:latin typeface="+mj-lt"/>
          <a:cs typeface="+mn-cs"/>
        </a:defRPr>
      </a:lvl5pPr>
      <a:lvl6pPr marL="2514600" indent="-228600" algn="l" rtl="0" fontAlgn="base">
        <a:spcBef>
          <a:spcPct val="20000"/>
        </a:spcBef>
        <a:spcAft>
          <a:spcPct val="0"/>
        </a:spcAft>
        <a:buChar char="»"/>
        <a:defRPr sz="2400">
          <a:solidFill>
            <a:schemeClr val="bg1"/>
          </a:solidFill>
          <a:latin typeface="+mj-lt"/>
          <a:cs typeface="+mn-cs"/>
        </a:defRPr>
      </a:lvl6pPr>
      <a:lvl7pPr marL="2971800" indent="-228600" algn="l" rtl="0" fontAlgn="base">
        <a:spcBef>
          <a:spcPct val="20000"/>
        </a:spcBef>
        <a:spcAft>
          <a:spcPct val="0"/>
        </a:spcAft>
        <a:buChar char="»"/>
        <a:defRPr sz="2400">
          <a:solidFill>
            <a:schemeClr val="bg1"/>
          </a:solidFill>
          <a:latin typeface="+mj-lt"/>
          <a:cs typeface="+mn-cs"/>
        </a:defRPr>
      </a:lvl7pPr>
      <a:lvl8pPr marL="3429000" indent="-228600" algn="l" rtl="0" fontAlgn="base">
        <a:spcBef>
          <a:spcPct val="20000"/>
        </a:spcBef>
        <a:spcAft>
          <a:spcPct val="0"/>
        </a:spcAft>
        <a:buChar char="»"/>
        <a:defRPr sz="2400">
          <a:solidFill>
            <a:schemeClr val="bg1"/>
          </a:solidFill>
          <a:latin typeface="+mj-lt"/>
          <a:cs typeface="+mn-cs"/>
        </a:defRPr>
      </a:lvl8pPr>
      <a:lvl9pPr marL="3886200" indent="-228600" algn="l" rtl="0" fontAlgn="base">
        <a:spcBef>
          <a:spcPct val="20000"/>
        </a:spcBef>
        <a:spcAft>
          <a:spcPct val="0"/>
        </a:spcAft>
        <a:buChar char="»"/>
        <a:defRPr sz="2400">
          <a:solidFill>
            <a:schemeClr val="bg1"/>
          </a:solidFill>
          <a:latin typeface="+mj-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r="-425"/>
          </a:stretch>
        </a:blip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bwMode="auto">
          <a:xfrm>
            <a:off x="1978025" y="2062163"/>
            <a:ext cx="6697663"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40963" name="Rectangle 3"/>
          <p:cNvSpPr>
            <a:spLocks noGrp="1" noChangeArrowheads="1"/>
          </p:cNvSpPr>
          <p:nvPr>
            <p:ph type="body" idx="1"/>
          </p:nvPr>
        </p:nvSpPr>
        <p:spPr bwMode="auto">
          <a:xfrm>
            <a:off x="1978025" y="3213100"/>
            <a:ext cx="6697663" cy="2246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a:t>
            </a:r>
          </a:p>
        </p:txBody>
      </p:sp>
      <p:sp>
        <p:nvSpPr>
          <p:cNvPr id="454660" name="Rectangle 4"/>
          <p:cNvSpPr>
            <a:spLocks noGrp="1" noChangeArrowheads="1"/>
          </p:cNvSpPr>
          <p:nvPr>
            <p:ph type="ftr" sz="quarter" idx="3"/>
          </p:nvPr>
        </p:nvSpPr>
        <p:spPr bwMode="auto">
          <a:xfrm>
            <a:off x="1979613"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000">
                <a:solidFill>
                  <a:schemeClr val="bg1"/>
                </a:solidFill>
                <a:latin typeface="+mj-lt"/>
                <a:cs typeface="+mn-cs"/>
              </a:defRPr>
            </a:lvl1pPr>
          </a:lstStyle>
          <a:p>
            <a:pPr>
              <a:defRPr/>
            </a:pPr>
            <a:r>
              <a:rPr lang="it-IT"/>
              <a:t>Scuola di Relazioni Industriali</a:t>
            </a:r>
          </a:p>
        </p:txBody>
      </p:sp>
    </p:spTree>
  </p:cSld>
  <p:clrMap bg1="lt1" tx1="dk1" bg2="lt2" tx2="dk2" accent1="accent1" accent2="accent2" accent3="accent3" accent4="accent4" accent5="accent5" accent6="accent6" hlink="hlink" folHlink="folHlink"/>
  <p:sldLayoutIdLst>
    <p:sldLayoutId id="2147483739" r:id="rId1"/>
    <p:sldLayoutId id="2147483738" r:id="rId2"/>
    <p:sldLayoutId id="2147483737" r:id="rId3"/>
    <p:sldLayoutId id="2147483736" r:id="rId4"/>
    <p:sldLayoutId id="2147483735" r:id="rId5"/>
    <p:sldLayoutId id="2147483734" r:id="rId6"/>
    <p:sldLayoutId id="2147483733" r:id="rId7"/>
    <p:sldLayoutId id="2147483732" r:id="rId8"/>
    <p:sldLayoutId id="2147483731" r:id="rId9"/>
    <p:sldLayoutId id="2147483730" r:id="rId10"/>
    <p:sldLayoutId id="2147483729" r:id="rId11"/>
  </p:sldLayoutIdLst>
  <p:hf sldNum="0" hdr="0" dt="0"/>
  <p:txStyles>
    <p:titleStyle>
      <a:lvl1pPr algn="l" rtl="0" eaLnBrk="0" fontAlgn="base" hangingPunct="0">
        <a:spcBef>
          <a:spcPct val="0"/>
        </a:spcBef>
        <a:spcAft>
          <a:spcPct val="0"/>
        </a:spcAft>
        <a:defRPr sz="2800">
          <a:solidFill>
            <a:schemeClr val="bg1"/>
          </a:solidFill>
          <a:latin typeface="+mj-lt"/>
          <a:ea typeface="+mj-ea"/>
          <a:cs typeface="+mj-cs"/>
        </a:defRPr>
      </a:lvl1pPr>
      <a:lvl2pPr algn="l" rtl="0" eaLnBrk="0" fontAlgn="base" hangingPunct="0">
        <a:spcBef>
          <a:spcPct val="0"/>
        </a:spcBef>
        <a:spcAft>
          <a:spcPct val="0"/>
        </a:spcAft>
        <a:defRPr sz="2800">
          <a:solidFill>
            <a:schemeClr val="bg1"/>
          </a:solidFill>
          <a:latin typeface="Franklin Gothic Demi" pitchFamily="34" charset="0"/>
          <a:cs typeface="Arial" charset="0"/>
        </a:defRPr>
      </a:lvl2pPr>
      <a:lvl3pPr algn="l" rtl="0" eaLnBrk="0" fontAlgn="base" hangingPunct="0">
        <a:spcBef>
          <a:spcPct val="0"/>
        </a:spcBef>
        <a:spcAft>
          <a:spcPct val="0"/>
        </a:spcAft>
        <a:defRPr sz="2800">
          <a:solidFill>
            <a:schemeClr val="bg1"/>
          </a:solidFill>
          <a:latin typeface="Franklin Gothic Demi" pitchFamily="34" charset="0"/>
          <a:cs typeface="Arial" charset="0"/>
        </a:defRPr>
      </a:lvl3pPr>
      <a:lvl4pPr algn="l" rtl="0" eaLnBrk="0" fontAlgn="base" hangingPunct="0">
        <a:spcBef>
          <a:spcPct val="0"/>
        </a:spcBef>
        <a:spcAft>
          <a:spcPct val="0"/>
        </a:spcAft>
        <a:defRPr sz="2800">
          <a:solidFill>
            <a:schemeClr val="bg1"/>
          </a:solidFill>
          <a:latin typeface="Franklin Gothic Demi" pitchFamily="34" charset="0"/>
          <a:cs typeface="Arial" charset="0"/>
        </a:defRPr>
      </a:lvl4pPr>
      <a:lvl5pPr algn="l" rtl="0" eaLnBrk="0" fontAlgn="base" hangingPunct="0">
        <a:spcBef>
          <a:spcPct val="0"/>
        </a:spcBef>
        <a:spcAft>
          <a:spcPct val="0"/>
        </a:spcAft>
        <a:defRPr sz="2800">
          <a:solidFill>
            <a:schemeClr val="bg1"/>
          </a:solidFill>
          <a:latin typeface="Franklin Gothic Demi" pitchFamily="34" charset="0"/>
          <a:cs typeface="Arial" charset="0"/>
        </a:defRPr>
      </a:lvl5pPr>
      <a:lvl6pPr marL="457200" algn="l" rtl="0" fontAlgn="base">
        <a:spcBef>
          <a:spcPct val="0"/>
        </a:spcBef>
        <a:spcAft>
          <a:spcPct val="0"/>
        </a:spcAft>
        <a:defRPr sz="2800">
          <a:solidFill>
            <a:schemeClr val="bg1"/>
          </a:solidFill>
          <a:latin typeface="Franklin Gothic Demi" pitchFamily="34" charset="0"/>
          <a:cs typeface="Arial" charset="0"/>
        </a:defRPr>
      </a:lvl6pPr>
      <a:lvl7pPr marL="914400" algn="l" rtl="0" fontAlgn="base">
        <a:spcBef>
          <a:spcPct val="0"/>
        </a:spcBef>
        <a:spcAft>
          <a:spcPct val="0"/>
        </a:spcAft>
        <a:defRPr sz="2800">
          <a:solidFill>
            <a:schemeClr val="bg1"/>
          </a:solidFill>
          <a:latin typeface="Franklin Gothic Demi" pitchFamily="34" charset="0"/>
          <a:cs typeface="Arial" charset="0"/>
        </a:defRPr>
      </a:lvl7pPr>
      <a:lvl8pPr marL="1371600" algn="l" rtl="0" fontAlgn="base">
        <a:spcBef>
          <a:spcPct val="0"/>
        </a:spcBef>
        <a:spcAft>
          <a:spcPct val="0"/>
        </a:spcAft>
        <a:defRPr sz="2800">
          <a:solidFill>
            <a:schemeClr val="bg1"/>
          </a:solidFill>
          <a:latin typeface="Franklin Gothic Demi" pitchFamily="34" charset="0"/>
          <a:cs typeface="Arial" charset="0"/>
        </a:defRPr>
      </a:lvl8pPr>
      <a:lvl9pPr marL="1828800" algn="l" rtl="0" fontAlgn="base">
        <a:spcBef>
          <a:spcPct val="0"/>
        </a:spcBef>
        <a:spcAft>
          <a:spcPct val="0"/>
        </a:spcAft>
        <a:defRPr sz="2800">
          <a:solidFill>
            <a:schemeClr val="bg1"/>
          </a:solidFill>
          <a:latin typeface="Franklin Gothic Demi" pitchFamily="34" charset="0"/>
          <a:cs typeface="Arial" charset="0"/>
        </a:defRPr>
      </a:lvl9pPr>
    </p:titleStyle>
    <p:bodyStyle>
      <a:lvl1pPr marL="342900" indent="-342900" algn="l" rtl="0" eaLnBrk="0" fontAlgn="base" hangingPunct="0">
        <a:spcBef>
          <a:spcPct val="20000"/>
        </a:spcBef>
        <a:spcAft>
          <a:spcPct val="0"/>
        </a:spcAft>
        <a:buSzPct val="50000"/>
        <a:buFont typeface="Franklin Gothic Demi" pitchFamily="34" charset="0"/>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400">
          <a:solidFill>
            <a:schemeClr val="bg1"/>
          </a:solidFill>
          <a:latin typeface="+mj-lt"/>
          <a:cs typeface="+mn-cs"/>
        </a:defRPr>
      </a:lvl2pPr>
      <a:lvl3pPr marL="1143000" indent="-228600" algn="l" rtl="0" eaLnBrk="0" fontAlgn="base" hangingPunct="0">
        <a:spcBef>
          <a:spcPct val="20000"/>
        </a:spcBef>
        <a:spcAft>
          <a:spcPct val="0"/>
        </a:spcAft>
        <a:buChar char="•"/>
        <a:defRPr sz="2400">
          <a:solidFill>
            <a:schemeClr val="bg1"/>
          </a:solidFill>
          <a:latin typeface="+mj-lt"/>
          <a:cs typeface="+mn-cs"/>
        </a:defRPr>
      </a:lvl3pPr>
      <a:lvl4pPr marL="1600200" indent="-228600" algn="l" rtl="0" eaLnBrk="0" fontAlgn="base" hangingPunct="0">
        <a:spcBef>
          <a:spcPct val="20000"/>
        </a:spcBef>
        <a:spcAft>
          <a:spcPct val="0"/>
        </a:spcAft>
        <a:buChar char="–"/>
        <a:defRPr sz="2400">
          <a:solidFill>
            <a:schemeClr val="bg1"/>
          </a:solidFill>
          <a:latin typeface="+mj-lt"/>
          <a:cs typeface="+mn-cs"/>
        </a:defRPr>
      </a:lvl4pPr>
      <a:lvl5pPr marL="2057400" indent="-228600" algn="l" rtl="0" eaLnBrk="0" fontAlgn="base" hangingPunct="0">
        <a:spcBef>
          <a:spcPct val="20000"/>
        </a:spcBef>
        <a:spcAft>
          <a:spcPct val="0"/>
        </a:spcAft>
        <a:buChar char="»"/>
        <a:defRPr sz="2400">
          <a:solidFill>
            <a:schemeClr val="bg1"/>
          </a:solidFill>
          <a:latin typeface="+mj-lt"/>
          <a:cs typeface="+mn-cs"/>
        </a:defRPr>
      </a:lvl5pPr>
      <a:lvl6pPr marL="2514600" indent="-228600" algn="l" rtl="0" fontAlgn="base">
        <a:spcBef>
          <a:spcPct val="20000"/>
        </a:spcBef>
        <a:spcAft>
          <a:spcPct val="0"/>
        </a:spcAft>
        <a:buChar char="»"/>
        <a:defRPr sz="2400">
          <a:solidFill>
            <a:schemeClr val="bg1"/>
          </a:solidFill>
          <a:latin typeface="+mj-lt"/>
          <a:cs typeface="+mn-cs"/>
        </a:defRPr>
      </a:lvl6pPr>
      <a:lvl7pPr marL="2971800" indent="-228600" algn="l" rtl="0" fontAlgn="base">
        <a:spcBef>
          <a:spcPct val="20000"/>
        </a:spcBef>
        <a:spcAft>
          <a:spcPct val="0"/>
        </a:spcAft>
        <a:buChar char="»"/>
        <a:defRPr sz="2400">
          <a:solidFill>
            <a:schemeClr val="bg1"/>
          </a:solidFill>
          <a:latin typeface="+mj-lt"/>
          <a:cs typeface="+mn-cs"/>
        </a:defRPr>
      </a:lvl7pPr>
      <a:lvl8pPr marL="3429000" indent="-228600" algn="l" rtl="0" fontAlgn="base">
        <a:spcBef>
          <a:spcPct val="20000"/>
        </a:spcBef>
        <a:spcAft>
          <a:spcPct val="0"/>
        </a:spcAft>
        <a:buChar char="»"/>
        <a:defRPr sz="2400">
          <a:solidFill>
            <a:schemeClr val="bg1"/>
          </a:solidFill>
          <a:latin typeface="+mj-lt"/>
          <a:cs typeface="+mn-cs"/>
        </a:defRPr>
      </a:lvl8pPr>
      <a:lvl9pPr marL="3886200" indent="-228600" algn="l" rtl="0" fontAlgn="base">
        <a:spcBef>
          <a:spcPct val="20000"/>
        </a:spcBef>
        <a:spcAft>
          <a:spcPct val="0"/>
        </a:spcAft>
        <a:buChar char="»"/>
        <a:defRPr sz="2400">
          <a:solidFill>
            <a:schemeClr val="bg1"/>
          </a:solidFill>
          <a:latin typeface="+mj-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3" Type="http://schemas.openxmlformats.org/officeDocument/2006/relationships/tags" Target="../tags/tag13.xml"/><Relationship Id="rId18" Type="http://schemas.openxmlformats.org/officeDocument/2006/relationships/tags" Target="../tags/tag18.xml"/><Relationship Id="rId26" Type="http://schemas.openxmlformats.org/officeDocument/2006/relationships/tags" Target="../tags/tag26.xml"/><Relationship Id="rId39" Type="http://schemas.openxmlformats.org/officeDocument/2006/relationships/tags" Target="../tags/tag39.xml"/><Relationship Id="rId3" Type="http://schemas.openxmlformats.org/officeDocument/2006/relationships/tags" Target="../tags/tag3.xml"/><Relationship Id="rId21" Type="http://schemas.openxmlformats.org/officeDocument/2006/relationships/tags" Target="../tags/tag21.xml"/><Relationship Id="rId34" Type="http://schemas.openxmlformats.org/officeDocument/2006/relationships/tags" Target="../tags/tag34.xml"/><Relationship Id="rId42" Type="http://schemas.openxmlformats.org/officeDocument/2006/relationships/tags" Target="../tags/tag42.xml"/><Relationship Id="rId47" Type="http://schemas.openxmlformats.org/officeDocument/2006/relationships/tags" Target="../tags/tag47.xml"/><Relationship Id="rId50" Type="http://schemas.openxmlformats.org/officeDocument/2006/relationships/tags" Target="../tags/tag50.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33" Type="http://schemas.openxmlformats.org/officeDocument/2006/relationships/tags" Target="../tags/tag33.xml"/><Relationship Id="rId38" Type="http://schemas.openxmlformats.org/officeDocument/2006/relationships/tags" Target="../tags/tag38.xml"/><Relationship Id="rId46" Type="http://schemas.openxmlformats.org/officeDocument/2006/relationships/tags" Target="../tags/tag46.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tags" Target="../tags/tag20.xml"/><Relationship Id="rId29" Type="http://schemas.openxmlformats.org/officeDocument/2006/relationships/tags" Target="../tags/tag29.xml"/><Relationship Id="rId41" Type="http://schemas.openxmlformats.org/officeDocument/2006/relationships/tags" Target="../tags/tag41.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24" Type="http://schemas.openxmlformats.org/officeDocument/2006/relationships/tags" Target="../tags/tag24.xml"/><Relationship Id="rId32" Type="http://schemas.openxmlformats.org/officeDocument/2006/relationships/tags" Target="../tags/tag32.xml"/><Relationship Id="rId37" Type="http://schemas.openxmlformats.org/officeDocument/2006/relationships/tags" Target="../tags/tag37.xml"/><Relationship Id="rId40" Type="http://schemas.openxmlformats.org/officeDocument/2006/relationships/tags" Target="../tags/tag40.xml"/><Relationship Id="rId45" Type="http://schemas.openxmlformats.org/officeDocument/2006/relationships/tags" Target="../tags/tag45.xml"/><Relationship Id="rId5" Type="http://schemas.openxmlformats.org/officeDocument/2006/relationships/tags" Target="../tags/tag5.xml"/><Relationship Id="rId15" Type="http://schemas.openxmlformats.org/officeDocument/2006/relationships/tags" Target="../tags/tag15.xml"/><Relationship Id="rId23" Type="http://schemas.openxmlformats.org/officeDocument/2006/relationships/tags" Target="../tags/tag23.xml"/><Relationship Id="rId28" Type="http://schemas.openxmlformats.org/officeDocument/2006/relationships/tags" Target="../tags/tag28.xml"/><Relationship Id="rId36" Type="http://schemas.openxmlformats.org/officeDocument/2006/relationships/tags" Target="../tags/tag36.xml"/><Relationship Id="rId49" Type="http://schemas.openxmlformats.org/officeDocument/2006/relationships/tags" Target="../tags/tag49.xml"/><Relationship Id="rId10" Type="http://schemas.openxmlformats.org/officeDocument/2006/relationships/tags" Target="../tags/tag10.xml"/><Relationship Id="rId19" Type="http://schemas.openxmlformats.org/officeDocument/2006/relationships/tags" Target="../tags/tag19.xml"/><Relationship Id="rId31" Type="http://schemas.openxmlformats.org/officeDocument/2006/relationships/tags" Target="../tags/tag31.xml"/><Relationship Id="rId44" Type="http://schemas.openxmlformats.org/officeDocument/2006/relationships/tags" Target="../tags/tag44.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 Id="rId22" Type="http://schemas.openxmlformats.org/officeDocument/2006/relationships/tags" Target="../tags/tag22.xml"/><Relationship Id="rId27" Type="http://schemas.openxmlformats.org/officeDocument/2006/relationships/tags" Target="../tags/tag27.xml"/><Relationship Id="rId30" Type="http://schemas.openxmlformats.org/officeDocument/2006/relationships/tags" Target="../tags/tag30.xml"/><Relationship Id="rId35" Type="http://schemas.openxmlformats.org/officeDocument/2006/relationships/tags" Target="../tags/tag35.xml"/><Relationship Id="rId43" Type="http://schemas.openxmlformats.org/officeDocument/2006/relationships/tags" Target="../tags/tag43.xml"/><Relationship Id="rId48" Type="http://schemas.openxmlformats.org/officeDocument/2006/relationships/tags" Target="../tags/tag48.xml"/><Relationship Id="rId8" Type="http://schemas.openxmlformats.org/officeDocument/2006/relationships/tags" Target="../tags/tag8.xml"/><Relationship Id="rId5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ctrTitle"/>
          </p:nvPr>
        </p:nvSpPr>
        <p:spPr>
          <a:xfrm>
            <a:off x="827088" y="3284538"/>
            <a:ext cx="6626225" cy="2592387"/>
          </a:xfrm>
        </p:spPr>
        <p:txBody>
          <a:bodyPr anchor="ctr"/>
          <a:lstStyle/>
          <a:p>
            <a:pPr eaLnBrk="1" hangingPunct="1">
              <a:lnSpc>
                <a:spcPct val="110000"/>
              </a:lnSpc>
              <a:spcBef>
                <a:spcPct val="10000"/>
              </a:spcBef>
              <a:spcAft>
                <a:spcPct val="10000"/>
              </a:spcAft>
            </a:pPr>
            <a:r>
              <a:rPr lang="it-IT" sz="3600" smtClean="0"/>
              <a:t>Progetto Telelavoro HR</a:t>
            </a:r>
            <a:br>
              <a:rPr lang="it-IT" sz="3600" smtClean="0"/>
            </a:br>
            <a:r>
              <a:rPr lang="it-IT" sz="2800" smtClean="0">
                <a:solidFill>
                  <a:schemeClr val="accent1"/>
                </a:solidFill>
                <a:latin typeface="Franklin Gothic Medium" pitchFamily="34" charset="0"/>
              </a:rPr>
              <a:t/>
            </a:r>
            <a:br>
              <a:rPr lang="it-IT" sz="2800" smtClean="0">
                <a:solidFill>
                  <a:schemeClr val="accent1"/>
                </a:solidFill>
                <a:latin typeface="Franklin Gothic Medium" pitchFamily="34" charset="0"/>
              </a:rPr>
            </a:br>
            <a:r>
              <a:rPr lang="it-IT" sz="2800" smtClean="0">
                <a:solidFill>
                  <a:schemeClr val="accent1"/>
                </a:solidFill>
                <a:latin typeface="Franklin Gothic Medium" pitchFamily="34" charset="0"/>
              </a:rPr>
              <a:t/>
            </a:r>
            <a:br>
              <a:rPr lang="it-IT" sz="2800" smtClean="0">
                <a:solidFill>
                  <a:schemeClr val="accent1"/>
                </a:solidFill>
                <a:latin typeface="Franklin Gothic Medium" pitchFamily="34" charset="0"/>
              </a:rPr>
            </a:br>
            <a:r>
              <a:rPr lang="it-IT" sz="2800" smtClean="0">
                <a:solidFill>
                  <a:schemeClr val="accent1"/>
                </a:solidFill>
                <a:latin typeface="Franklin Gothic Medium" pitchFamily="34" charset="0"/>
              </a:rPr>
              <a:t/>
            </a:r>
            <a:br>
              <a:rPr lang="it-IT" sz="2800" smtClean="0">
                <a:solidFill>
                  <a:schemeClr val="accent1"/>
                </a:solidFill>
                <a:latin typeface="Franklin Gothic Medium" pitchFamily="34" charset="0"/>
              </a:rPr>
            </a:br>
            <a:r>
              <a:rPr lang="it-IT" sz="1100" i="1" smtClean="0">
                <a:solidFill>
                  <a:schemeClr val="accent1"/>
                </a:solidFill>
                <a:latin typeface="Franklin Gothic Medium" pitchFamily="34" charset="0"/>
              </a:rPr>
              <a:t/>
            </a:r>
            <a:br>
              <a:rPr lang="it-IT" sz="1100" i="1" smtClean="0">
                <a:solidFill>
                  <a:schemeClr val="accent1"/>
                </a:solidFill>
                <a:latin typeface="Franklin Gothic Medium" pitchFamily="34" charset="0"/>
              </a:rPr>
            </a:br>
            <a:r>
              <a:rPr lang="it-IT" sz="1100" i="1" smtClean="0">
                <a:solidFill>
                  <a:schemeClr val="accent1"/>
                </a:solidFill>
                <a:latin typeface="Franklin Gothic Medium" pitchFamily="34" charset="0"/>
              </a:rPr>
              <a:t/>
            </a:r>
            <a:br>
              <a:rPr lang="it-IT" sz="1100" i="1" smtClean="0">
                <a:solidFill>
                  <a:schemeClr val="accent1"/>
                </a:solidFill>
                <a:latin typeface="Franklin Gothic Medium" pitchFamily="34" charset="0"/>
              </a:rPr>
            </a:br>
            <a:r>
              <a:rPr lang="it-IT" sz="1100" i="1" smtClean="0">
                <a:solidFill>
                  <a:schemeClr val="accent1"/>
                </a:solidFill>
                <a:latin typeface="Franklin Gothic Medium" pitchFamily="34" charset="0"/>
              </a:rPr>
              <a:t>versione 1 dicembre 2011</a:t>
            </a:r>
            <a:br>
              <a:rPr lang="it-IT" sz="1100" i="1" smtClean="0">
                <a:solidFill>
                  <a:schemeClr val="accent1"/>
                </a:solidFill>
                <a:latin typeface="Franklin Gothic Medium" pitchFamily="34" charset="0"/>
              </a:rPr>
            </a:br>
            <a:r>
              <a:rPr lang="it-IT" sz="2000" i="1" smtClean="0">
                <a:solidFill>
                  <a:schemeClr val="accent1"/>
                </a:solidFill>
                <a:latin typeface="Franklin Gothic Medium" pitchFamily="34" charset="0"/>
              </a:rPr>
              <a:t/>
            </a:r>
            <a:br>
              <a:rPr lang="it-IT" sz="2000" i="1" smtClean="0">
                <a:solidFill>
                  <a:schemeClr val="accent1"/>
                </a:solidFill>
                <a:latin typeface="Franklin Gothic Medium" pitchFamily="34" charset="0"/>
              </a:rPr>
            </a:br>
            <a:r>
              <a:rPr lang="it-IT" sz="2400" i="1" smtClean="0">
                <a:solidFill>
                  <a:schemeClr val="bg2"/>
                </a:solidFill>
                <a:latin typeface="Franklin Gothic Medium" pitchFamily="34" charset="0"/>
              </a:rPr>
              <a:t/>
            </a:r>
            <a:br>
              <a:rPr lang="it-IT" sz="2400" i="1" smtClean="0">
                <a:solidFill>
                  <a:schemeClr val="bg2"/>
                </a:solidFill>
                <a:latin typeface="Franklin Gothic Medium" pitchFamily="34" charset="0"/>
              </a:rPr>
            </a:br>
            <a:endParaRPr lang="it-IT" sz="2400" i="1" smtClean="0">
              <a:solidFill>
                <a:schemeClr val="bg2"/>
              </a:solidFill>
              <a:latin typeface="Franklin Gothic Medium"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olo 1"/>
          <p:cNvSpPr>
            <a:spLocks noGrp="1"/>
          </p:cNvSpPr>
          <p:nvPr>
            <p:ph type="title" idx="4294967295"/>
          </p:nvPr>
        </p:nvSpPr>
        <p:spPr>
          <a:xfrm>
            <a:off x="446088" y="549275"/>
            <a:ext cx="8229600" cy="503238"/>
          </a:xfrm>
        </p:spPr>
        <p:txBody>
          <a:bodyPr/>
          <a:lstStyle/>
          <a:p>
            <a:r>
              <a:rPr lang="it-IT" smtClean="0"/>
              <a:t>Problem setting</a:t>
            </a:r>
          </a:p>
        </p:txBody>
      </p:sp>
      <p:sp>
        <p:nvSpPr>
          <p:cNvPr id="4" name="Segnaposto numero diapositiva 3"/>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A36E9DFD-9842-408A-97B0-3A7BCF41CEAC}" type="slidenum">
              <a:rPr lang="it-IT" sz="1000">
                <a:solidFill>
                  <a:srgbClr val="7E7E7E"/>
                </a:solidFill>
                <a:latin typeface="+mn-lt"/>
                <a:cs typeface="+mn-cs"/>
              </a:rPr>
              <a:pPr algn="r">
                <a:defRPr/>
              </a:pPr>
              <a:t>2</a:t>
            </a:fld>
            <a:endParaRPr lang="it-IT" sz="1000">
              <a:solidFill>
                <a:srgbClr val="7E7E7E"/>
              </a:solidFill>
              <a:latin typeface="+mn-lt"/>
              <a:cs typeface="+mn-cs"/>
            </a:endParaRPr>
          </a:p>
        </p:txBody>
      </p:sp>
      <p:sp>
        <p:nvSpPr>
          <p:cNvPr id="57347" name="Text Box 3"/>
          <p:cNvSpPr txBox="1">
            <a:spLocks noChangeArrowheads="1"/>
          </p:cNvSpPr>
          <p:nvPr/>
        </p:nvSpPr>
        <p:spPr bwMode="auto">
          <a:xfrm>
            <a:off x="395288" y="1052513"/>
            <a:ext cx="8353425" cy="5235575"/>
          </a:xfrm>
          <a:prstGeom prst="rect">
            <a:avLst/>
          </a:prstGeom>
          <a:noFill/>
          <a:ln w="9525">
            <a:noFill/>
            <a:miter lim="800000"/>
            <a:headEnd/>
            <a:tailEnd/>
          </a:ln>
        </p:spPr>
        <p:txBody>
          <a:bodyPr>
            <a:spAutoFit/>
          </a:bodyPr>
          <a:lstStyle/>
          <a:p>
            <a:pPr marL="361950" indent="-361950" algn="just">
              <a:buClr>
                <a:schemeClr val="tx2"/>
              </a:buClr>
              <a:buSzPct val="150000"/>
              <a:buFont typeface="Arial" charset="0"/>
              <a:buChar char="•"/>
            </a:pPr>
            <a:r>
              <a:rPr lang="it-IT" sz="1500"/>
              <a:t>Realizzazione dei progetti per il soddisfacimento delle esigenze individuali espresse dalle risorse HR con richieste di telelavoro nell’ambito dell’iniziativa </a:t>
            </a:r>
            <a:r>
              <a:rPr lang="it-IT" sz="1500" i="1"/>
              <a:t>Il mio progetto, il mio futuro</a:t>
            </a:r>
          </a:p>
          <a:p>
            <a:pPr marL="361950" indent="-361950" algn="just">
              <a:buClr>
                <a:schemeClr val="tx2"/>
              </a:buClr>
              <a:buFontTx/>
              <a:buChar char="•"/>
            </a:pPr>
            <a:endParaRPr lang="it-IT" sz="1500"/>
          </a:p>
          <a:p>
            <a:pPr marL="361950" indent="-361950" algn="just">
              <a:buClr>
                <a:schemeClr val="tx2"/>
              </a:buClr>
              <a:buSzPct val="150000"/>
              <a:buFontTx/>
              <a:buChar char="•"/>
            </a:pPr>
            <a:r>
              <a:rPr lang="it-IT" sz="1500"/>
              <a:t>Ulteriore contributo realizzativo rispetto al target previsto per il progetto di miglioramento conoscere le persone attraverso l’ascolto, ricompreso nei tre progetti da validare per il conseguimento della certificazione EFQM Committed To Excellence (entro dicembre 2011)</a:t>
            </a:r>
          </a:p>
          <a:p>
            <a:pPr marL="361950" indent="-361950" algn="just">
              <a:buClr>
                <a:schemeClr val="tx2"/>
              </a:buClr>
              <a:buSzPct val="150000"/>
              <a:buFontTx/>
              <a:buChar char="•"/>
            </a:pPr>
            <a:endParaRPr lang="it-IT" sz="1500"/>
          </a:p>
          <a:p>
            <a:pPr marL="361950" indent="-361950" algn="just">
              <a:buClr>
                <a:schemeClr val="tx2"/>
              </a:buClr>
              <a:buSzPct val="150000"/>
              <a:buFontTx/>
              <a:buChar char="•"/>
            </a:pPr>
            <a:r>
              <a:rPr lang="it-IT" sz="1500"/>
              <a:t>Perseguimento della soddisfazione equilibrata delle esigenze di tutti gli stakeholder coinvolti; nei temi di Work-Life Balance quelli rilevanti sono:</a:t>
            </a:r>
          </a:p>
          <a:p>
            <a:pPr marL="361950" indent="-361950" algn="just">
              <a:buClr>
                <a:schemeClr val="tx2"/>
              </a:buClr>
              <a:buSzPct val="150000"/>
              <a:buFont typeface="Arial" charset="0"/>
              <a:buChar char="•"/>
            </a:pPr>
            <a:endParaRPr lang="it-IT" sz="1500"/>
          </a:p>
          <a:p>
            <a:pPr marL="827088" lvl="1" indent="-285750" algn="just">
              <a:buClr>
                <a:schemeClr val="tx2"/>
              </a:buClr>
              <a:buSzPct val="81000"/>
              <a:buFont typeface="Wingdings" pitchFamily="2" charset="2"/>
              <a:buChar char="ü"/>
            </a:pPr>
            <a:r>
              <a:rPr lang="it-IT" sz="1500">
                <a:solidFill>
                  <a:schemeClr val="tx2"/>
                </a:solidFill>
              </a:rPr>
              <a:t>Risorse</a:t>
            </a:r>
            <a:r>
              <a:rPr lang="it-IT" sz="1500"/>
              <a:t>: equilibrio tra vita lavorativa e tempo libero, supporto alle esigenze familiari, miglioramento della qualità della vita, flessibilità in alcuni casi anche temporale della prestazione, riduzione delle spese per gli spostamenti, diminuzione dello stress correlato alla durata e faticosità degli spostamenti quotidiani</a:t>
            </a:r>
          </a:p>
          <a:p>
            <a:pPr marL="827088" lvl="1" indent="-285750" algn="just">
              <a:lnSpc>
                <a:spcPct val="70000"/>
              </a:lnSpc>
              <a:buClr>
                <a:schemeClr val="tx2"/>
              </a:buClr>
              <a:buSzPct val="81000"/>
              <a:buFont typeface="Wingdings" pitchFamily="2" charset="2"/>
              <a:buChar char="ü"/>
            </a:pPr>
            <a:endParaRPr lang="it-IT" sz="1500"/>
          </a:p>
          <a:p>
            <a:pPr marL="827088" lvl="1" indent="-285750" algn="just">
              <a:buClr>
                <a:schemeClr val="tx2"/>
              </a:buClr>
              <a:buSzPct val="81000"/>
              <a:buFont typeface="Wingdings" pitchFamily="2" charset="2"/>
              <a:buChar char="ü"/>
            </a:pPr>
            <a:r>
              <a:rPr lang="it-IT" sz="1500">
                <a:solidFill>
                  <a:schemeClr val="tx2"/>
                </a:solidFill>
              </a:rPr>
              <a:t>Azienda</a:t>
            </a:r>
            <a:r>
              <a:rPr lang="it-IT" sz="1500"/>
              <a:t>: aumento della produttività dei dipendenti (maggiore motivazione e soddisfazione e meno assenteismo), miglioramento della efficienza attraverso la programmabilità delle attività, più ampia copertura oraria delle necessità aziendali anche negli orari abituali degli spostamenti, risparmi sugli spazi per gli uffici, miglioramento dell’immagine esterna e della CSR</a:t>
            </a:r>
          </a:p>
          <a:p>
            <a:pPr marL="827088" lvl="1" indent="-285750" algn="just">
              <a:lnSpc>
                <a:spcPct val="80000"/>
              </a:lnSpc>
              <a:buClr>
                <a:schemeClr val="tx2"/>
              </a:buClr>
              <a:buSzPct val="81000"/>
              <a:buFont typeface="Wingdings" pitchFamily="2" charset="2"/>
              <a:buChar char="ü"/>
            </a:pPr>
            <a:endParaRPr lang="it-IT" sz="1500"/>
          </a:p>
          <a:p>
            <a:pPr marL="827088" lvl="1" indent="-285750" algn="just">
              <a:buClr>
                <a:schemeClr val="tx2"/>
              </a:buClr>
              <a:buSzPct val="81000"/>
              <a:buFont typeface="Wingdings" pitchFamily="2" charset="2"/>
              <a:buChar char="ü"/>
            </a:pPr>
            <a:r>
              <a:rPr lang="it-IT" sz="1500">
                <a:solidFill>
                  <a:schemeClr val="tx2"/>
                </a:solidFill>
              </a:rPr>
              <a:t>Società</a:t>
            </a:r>
            <a:r>
              <a:rPr lang="it-IT" sz="1500"/>
              <a:t>: riduzione del traffico, dell’inquinamento, dell’occupazione dei parcheggi, riduzione degli incidenti stradali, benefici economici complessivi per risparmio di costi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olo 1"/>
          <p:cNvSpPr>
            <a:spLocks noGrp="1"/>
          </p:cNvSpPr>
          <p:nvPr>
            <p:ph type="title" idx="4294967295"/>
          </p:nvPr>
        </p:nvSpPr>
        <p:spPr>
          <a:xfrm>
            <a:off x="457200" y="404813"/>
            <a:ext cx="8229600" cy="576262"/>
          </a:xfrm>
        </p:spPr>
        <p:txBody>
          <a:bodyPr/>
          <a:lstStyle/>
          <a:p>
            <a:r>
              <a:rPr lang="it-IT" smtClean="0"/>
              <a:t>Problem solving</a:t>
            </a:r>
          </a:p>
        </p:txBody>
      </p:sp>
      <p:sp>
        <p:nvSpPr>
          <p:cNvPr id="4" name="Segnaposto numero diapositiva 3"/>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C8641AF7-0F81-48D0-97D4-6CEA6E97B24F}" type="slidenum">
              <a:rPr lang="it-IT" sz="1000">
                <a:solidFill>
                  <a:srgbClr val="7E7E7E"/>
                </a:solidFill>
                <a:latin typeface="+mn-lt"/>
                <a:cs typeface="+mn-cs"/>
              </a:rPr>
              <a:pPr algn="r">
                <a:defRPr/>
              </a:pPr>
              <a:t>3</a:t>
            </a:fld>
            <a:endParaRPr lang="it-IT" sz="1000">
              <a:solidFill>
                <a:srgbClr val="7E7E7E"/>
              </a:solidFill>
              <a:latin typeface="+mn-lt"/>
              <a:cs typeface="+mn-cs"/>
            </a:endParaRPr>
          </a:p>
        </p:txBody>
      </p:sp>
      <p:sp>
        <p:nvSpPr>
          <p:cNvPr id="58371" name="Text Box 3"/>
          <p:cNvSpPr txBox="1">
            <a:spLocks noChangeArrowheads="1"/>
          </p:cNvSpPr>
          <p:nvPr/>
        </p:nvSpPr>
        <p:spPr bwMode="auto">
          <a:xfrm>
            <a:off x="252413" y="908050"/>
            <a:ext cx="8712200" cy="4818063"/>
          </a:xfrm>
          <a:prstGeom prst="rect">
            <a:avLst/>
          </a:prstGeom>
          <a:noFill/>
          <a:ln w="9525">
            <a:noFill/>
            <a:miter lim="800000"/>
            <a:headEnd/>
            <a:tailEnd/>
          </a:ln>
        </p:spPr>
        <p:txBody>
          <a:bodyPr>
            <a:spAutoFit/>
          </a:bodyPr>
          <a:lstStyle/>
          <a:p>
            <a:pPr algn="just"/>
            <a:r>
              <a:rPr lang="it-IT" sz="1800">
                <a:solidFill>
                  <a:schemeClr val="tx2"/>
                </a:solidFill>
              </a:rPr>
              <a:t>Sperimentazione del telelavoro in HR</a:t>
            </a:r>
          </a:p>
          <a:p>
            <a:pPr algn="just">
              <a:lnSpc>
                <a:spcPct val="40000"/>
              </a:lnSpc>
            </a:pPr>
            <a:endParaRPr lang="it-IT" sz="1800">
              <a:solidFill>
                <a:schemeClr val="tx2"/>
              </a:solidFill>
            </a:endParaRPr>
          </a:p>
          <a:p>
            <a:pPr algn="just"/>
            <a:r>
              <a:rPr lang="it-IT" sz="1500"/>
              <a:t>Il gruppo di progetto ha esaminato le attività elementari riconducibili ai tre macro processi di HR procedendo a una segmentazione delle stesse in relazione delle diverse tipologie di telelavoro</a:t>
            </a:r>
          </a:p>
          <a:p>
            <a:pPr algn="just">
              <a:lnSpc>
                <a:spcPct val="80000"/>
              </a:lnSpc>
            </a:pPr>
            <a:endParaRPr lang="it-IT" sz="1500"/>
          </a:p>
          <a:p>
            <a:pPr algn="just">
              <a:buClr>
                <a:schemeClr val="tx2"/>
              </a:buClr>
              <a:buFont typeface="Arial" charset="0"/>
              <a:buNone/>
            </a:pPr>
            <a:r>
              <a:rPr lang="it-IT" sz="1500"/>
              <a:t>Sono stati quindi analizzati tutti gli elementi necessari per l’avvio di una sperimentazione di telelavoro rivolta alle risorse HRO e HRS che hanno esplicitamente richiesto di usufruire di tale strumento nell’ambito dell’iniziativa </a:t>
            </a:r>
            <a:r>
              <a:rPr lang="it-IT" sz="1500" i="1"/>
              <a:t>Il mio progetto, il mio futuro</a:t>
            </a:r>
          </a:p>
          <a:p>
            <a:pPr algn="just">
              <a:buClr>
                <a:schemeClr val="tx2"/>
              </a:buClr>
              <a:buFont typeface="Arial" charset="0"/>
              <a:buNone/>
            </a:pPr>
            <a:endParaRPr lang="it-IT" sz="1500" i="1"/>
          </a:p>
          <a:p>
            <a:pPr algn="just">
              <a:buClr>
                <a:schemeClr val="tx2"/>
              </a:buClr>
              <a:buFont typeface="Arial" charset="0"/>
              <a:buNone/>
            </a:pPr>
            <a:r>
              <a:rPr lang="it-IT" sz="1500"/>
              <a:t>A tal fine sono stati considerati gli aspetti organizzativi, normativi, gestionali, tecnici, informatici, logistici, comunicazionali e formativi connessi alla sperimentazione</a:t>
            </a:r>
          </a:p>
          <a:p>
            <a:pPr algn="just">
              <a:buClr>
                <a:schemeClr val="tx2"/>
              </a:buClr>
              <a:buFont typeface="Arial" charset="0"/>
              <a:buNone/>
            </a:pPr>
            <a:endParaRPr lang="it-IT" sz="1500"/>
          </a:p>
          <a:p>
            <a:pPr algn="just">
              <a:buClr>
                <a:schemeClr val="tx2"/>
              </a:buClr>
              <a:buFont typeface="Arial" charset="0"/>
              <a:buNone/>
            </a:pPr>
            <a:r>
              <a:rPr lang="it-IT" sz="1500"/>
              <a:t>L’insieme dei progetti individuali riconducibili a specifiche richieste di telelavoro, prevalentemente orientate a forme parziali e flessibili, costituisce il bacino della sperimentazione pari a 44 risorse</a:t>
            </a:r>
          </a:p>
          <a:p>
            <a:pPr algn="just"/>
            <a:endParaRPr lang="it-IT" sz="1500" b="1"/>
          </a:p>
          <a:p>
            <a:pPr algn="just"/>
            <a:endParaRPr lang="it-IT" sz="1500" b="1"/>
          </a:p>
          <a:p>
            <a:pPr algn="just"/>
            <a:endParaRPr lang="it-IT" sz="1400" b="1"/>
          </a:p>
          <a:p>
            <a:pPr algn="just"/>
            <a:endParaRPr lang="it-IT" sz="1400" b="1"/>
          </a:p>
          <a:p>
            <a:pPr algn="just"/>
            <a:endParaRPr lang="it-IT" sz="1400" b="1"/>
          </a:p>
          <a:p>
            <a:pPr algn="just"/>
            <a:r>
              <a:rPr lang="it-IT" sz="1800">
                <a:solidFill>
                  <a:schemeClr val="tx2"/>
                </a:solidFill>
              </a:rPr>
              <a:t>Caratteristiche del telelavoro HR </a:t>
            </a:r>
          </a:p>
          <a:p>
            <a:pPr algn="just"/>
            <a:endParaRPr lang="it-IT" sz="1800">
              <a:solidFill>
                <a:schemeClr val="tx2"/>
              </a:solidFill>
            </a:endParaRPr>
          </a:p>
        </p:txBody>
      </p:sp>
      <p:sp>
        <p:nvSpPr>
          <p:cNvPr id="58372" name="Rectangle 6"/>
          <p:cNvSpPr>
            <a:spLocks noChangeArrowheads="1"/>
          </p:cNvSpPr>
          <p:nvPr/>
        </p:nvSpPr>
        <p:spPr bwMode="auto">
          <a:xfrm>
            <a:off x="4356100" y="4076700"/>
            <a:ext cx="4392613" cy="2592388"/>
          </a:xfrm>
          <a:prstGeom prst="rect">
            <a:avLst/>
          </a:prstGeom>
          <a:solidFill>
            <a:schemeClr val="bg1"/>
          </a:solidFill>
          <a:ln w="9525">
            <a:solidFill>
              <a:srgbClr val="0000FF"/>
            </a:solidFill>
            <a:miter lim="800000"/>
            <a:headEnd/>
            <a:tailEnd/>
          </a:ln>
        </p:spPr>
        <p:txBody>
          <a:bodyPr wrap="none" anchor="ctr"/>
          <a:lstStyle/>
          <a:p>
            <a:pPr algn="ctr"/>
            <a:endParaRPr lang="en-US" sz="1800">
              <a:latin typeface="Arial" charset="0"/>
            </a:endParaRPr>
          </a:p>
        </p:txBody>
      </p:sp>
      <p:sp>
        <p:nvSpPr>
          <p:cNvPr id="60423" name="Text Box 7"/>
          <p:cNvSpPr txBox="1">
            <a:spLocks noChangeArrowheads="1"/>
          </p:cNvSpPr>
          <p:nvPr/>
        </p:nvSpPr>
        <p:spPr bwMode="auto">
          <a:xfrm>
            <a:off x="5291138" y="4437063"/>
            <a:ext cx="3384550" cy="762000"/>
          </a:xfrm>
          <a:prstGeom prst="rect">
            <a:avLst/>
          </a:prstGeom>
          <a:noFill/>
          <a:ln w="9525">
            <a:noFill/>
            <a:miter lim="800000"/>
            <a:headEnd/>
            <a:tailEnd/>
          </a:ln>
          <a:effectLst/>
        </p:spPr>
        <p:txBody>
          <a:bodyPr wrap="none">
            <a:spAutoFit/>
          </a:bodyPr>
          <a:lstStyle/>
          <a:p>
            <a:pPr>
              <a:defRPr/>
            </a:pPr>
            <a:r>
              <a:rPr lang="it-IT" sz="4400" b="1">
                <a:solidFill>
                  <a:srgbClr val="580000"/>
                </a:solidFill>
                <a:effectLst>
                  <a:outerShdw blurRad="38100" dist="38100" dir="2700000" algn="tl">
                    <a:srgbClr val="C0C0C0"/>
                  </a:outerShdw>
                </a:effectLst>
                <a:latin typeface="Arial Unicode MS" pitchFamily="34" charset="-128"/>
              </a:rPr>
              <a:t>sperimentale</a:t>
            </a:r>
          </a:p>
        </p:txBody>
      </p:sp>
      <p:sp>
        <p:nvSpPr>
          <p:cNvPr id="60424" name="Text Box 8"/>
          <p:cNvSpPr txBox="1">
            <a:spLocks noChangeArrowheads="1"/>
          </p:cNvSpPr>
          <p:nvPr/>
        </p:nvSpPr>
        <p:spPr bwMode="auto">
          <a:xfrm>
            <a:off x="4354513" y="5132388"/>
            <a:ext cx="2089150" cy="579437"/>
          </a:xfrm>
          <a:prstGeom prst="rect">
            <a:avLst/>
          </a:prstGeom>
          <a:noFill/>
          <a:ln w="9525" algn="ctr">
            <a:noFill/>
            <a:miter lim="800000"/>
            <a:headEnd/>
            <a:tailEnd/>
          </a:ln>
          <a:effectLst/>
        </p:spPr>
        <p:txBody>
          <a:bodyPr>
            <a:spAutoFit/>
          </a:bodyPr>
          <a:lstStyle/>
          <a:p>
            <a:pPr>
              <a:defRPr/>
            </a:pPr>
            <a:r>
              <a:rPr lang="it-IT" sz="3200" b="1">
                <a:solidFill>
                  <a:srgbClr val="A80000"/>
                </a:solidFill>
                <a:effectLst>
                  <a:outerShdw blurRad="38100" dist="38100" dir="2700000" algn="tl">
                    <a:srgbClr val="C0C0C0"/>
                  </a:outerShdw>
                </a:effectLst>
                <a:latin typeface="Arial Unicode MS" pitchFamily="34" charset="-128"/>
              </a:rPr>
              <a:t>volontario</a:t>
            </a:r>
          </a:p>
        </p:txBody>
      </p:sp>
      <p:sp>
        <p:nvSpPr>
          <p:cNvPr id="60425" name="Text Box 9"/>
          <p:cNvSpPr txBox="1">
            <a:spLocks noChangeArrowheads="1"/>
          </p:cNvSpPr>
          <p:nvPr/>
        </p:nvSpPr>
        <p:spPr bwMode="auto">
          <a:xfrm>
            <a:off x="6667500" y="5348288"/>
            <a:ext cx="1576388" cy="457200"/>
          </a:xfrm>
          <a:prstGeom prst="rect">
            <a:avLst/>
          </a:prstGeom>
          <a:noFill/>
          <a:ln w="9525">
            <a:noFill/>
            <a:miter lim="800000"/>
            <a:headEnd/>
            <a:tailEnd/>
          </a:ln>
          <a:effectLst/>
        </p:spPr>
        <p:txBody>
          <a:bodyPr wrap="none">
            <a:spAutoFit/>
          </a:bodyPr>
          <a:lstStyle/>
          <a:p>
            <a:pPr>
              <a:defRPr/>
            </a:pPr>
            <a:r>
              <a:rPr lang="it-IT" b="1">
                <a:solidFill>
                  <a:srgbClr val="800000"/>
                </a:solidFill>
                <a:effectLst>
                  <a:outerShdw blurRad="38100" dist="38100" dir="2700000" algn="tl">
                    <a:srgbClr val="C0C0C0"/>
                  </a:outerShdw>
                </a:effectLst>
                <a:latin typeface="Arial Unicode MS" pitchFamily="34" charset="-128"/>
              </a:rPr>
              <a:t>reversibile</a:t>
            </a:r>
          </a:p>
        </p:txBody>
      </p:sp>
      <p:sp>
        <p:nvSpPr>
          <p:cNvPr id="60426" name="Text Box 10"/>
          <p:cNvSpPr txBox="1">
            <a:spLocks noChangeArrowheads="1"/>
          </p:cNvSpPr>
          <p:nvPr/>
        </p:nvSpPr>
        <p:spPr bwMode="auto">
          <a:xfrm>
            <a:off x="6804025" y="5934075"/>
            <a:ext cx="1871663" cy="519113"/>
          </a:xfrm>
          <a:prstGeom prst="rect">
            <a:avLst/>
          </a:prstGeom>
          <a:noFill/>
          <a:ln w="9525" algn="ctr">
            <a:noFill/>
            <a:miter lim="800000"/>
            <a:headEnd/>
            <a:tailEnd/>
          </a:ln>
          <a:effectLst/>
        </p:spPr>
        <p:txBody>
          <a:bodyPr>
            <a:spAutoFit/>
          </a:bodyPr>
          <a:lstStyle/>
          <a:p>
            <a:pPr>
              <a:defRPr/>
            </a:pPr>
            <a:r>
              <a:rPr lang="it-IT" sz="2800" b="1">
                <a:effectLst>
                  <a:outerShdw blurRad="38100" dist="38100" dir="2700000" algn="tl">
                    <a:srgbClr val="C0C0C0"/>
                  </a:outerShdw>
                </a:effectLst>
                <a:latin typeface="Arial Unicode MS" pitchFamily="34" charset="-128"/>
              </a:rPr>
              <a:t>flessibile</a:t>
            </a:r>
          </a:p>
        </p:txBody>
      </p:sp>
      <p:sp>
        <p:nvSpPr>
          <p:cNvPr id="60429" name="Text Box 13"/>
          <p:cNvSpPr txBox="1">
            <a:spLocks noChangeArrowheads="1"/>
          </p:cNvSpPr>
          <p:nvPr/>
        </p:nvSpPr>
        <p:spPr bwMode="auto">
          <a:xfrm>
            <a:off x="2411413" y="5805488"/>
            <a:ext cx="2232025" cy="519112"/>
          </a:xfrm>
          <a:prstGeom prst="rect">
            <a:avLst/>
          </a:prstGeom>
          <a:noFill/>
          <a:ln w="9525" algn="ctr">
            <a:noFill/>
            <a:miter lim="800000"/>
            <a:headEnd/>
            <a:tailEnd/>
          </a:ln>
          <a:effectLst/>
        </p:spPr>
        <p:txBody>
          <a:bodyPr>
            <a:spAutoFit/>
          </a:bodyPr>
          <a:lstStyle/>
          <a:p>
            <a:pPr>
              <a:defRPr/>
            </a:pPr>
            <a:endParaRPr lang="it-IT" sz="2800" b="1">
              <a:effectLst>
                <a:outerShdw blurRad="38100" dist="38100" dir="2700000" algn="tl">
                  <a:srgbClr val="C0C0C0"/>
                </a:outerShdw>
              </a:effectLst>
              <a:latin typeface="Arial Unicode MS" pitchFamily="34" charset="-128"/>
            </a:endParaRPr>
          </a:p>
        </p:txBody>
      </p:sp>
      <p:sp>
        <p:nvSpPr>
          <p:cNvPr id="60430" name="Text Box 14"/>
          <p:cNvSpPr txBox="1">
            <a:spLocks noChangeArrowheads="1"/>
          </p:cNvSpPr>
          <p:nvPr/>
        </p:nvSpPr>
        <p:spPr bwMode="auto">
          <a:xfrm>
            <a:off x="5508625" y="5635625"/>
            <a:ext cx="2808288" cy="457200"/>
          </a:xfrm>
          <a:prstGeom prst="rect">
            <a:avLst/>
          </a:prstGeom>
          <a:noFill/>
          <a:ln w="9525" algn="ctr">
            <a:noFill/>
            <a:miter lim="800000"/>
            <a:headEnd/>
            <a:tailEnd/>
          </a:ln>
          <a:effectLst/>
        </p:spPr>
        <p:txBody>
          <a:bodyPr>
            <a:spAutoFit/>
          </a:bodyPr>
          <a:lstStyle/>
          <a:p>
            <a:pPr>
              <a:defRPr/>
            </a:pPr>
            <a:r>
              <a:rPr lang="it-IT" b="1">
                <a:solidFill>
                  <a:srgbClr val="990033"/>
                </a:solidFill>
                <a:effectLst>
                  <a:outerShdw blurRad="38100" dist="38100" dir="2700000" algn="tl">
                    <a:srgbClr val="C0C0C0"/>
                  </a:outerShdw>
                </a:effectLst>
                <a:latin typeface="Arial Unicode MS" pitchFamily="34" charset="-128"/>
              </a:rPr>
              <a:t>low-cost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11"/>
          <p:cNvSpPr>
            <a:spLocks noChangeArrowheads="1"/>
          </p:cNvSpPr>
          <p:nvPr/>
        </p:nvSpPr>
        <p:spPr bwMode="auto">
          <a:xfrm>
            <a:off x="6188075" y="1316038"/>
            <a:ext cx="863600" cy="5327650"/>
          </a:xfrm>
          <a:prstGeom prst="rect">
            <a:avLst/>
          </a:prstGeom>
          <a:solidFill>
            <a:srgbClr val="EAEAEA">
              <a:alpha val="32941"/>
            </a:srgbClr>
          </a:solidFill>
          <a:ln w="9525">
            <a:noFill/>
            <a:miter lim="800000"/>
            <a:headEnd/>
            <a:tailEnd/>
          </a:ln>
        </p:spPr>
        <p:txBody>
          <a:bodyPr wrap="none" anchor="ctr"/>
          <a:lstStyle/>
          <a:p>
            <a:endParaRPr lang="it-IT"/>
          </a:p>
        </p:txBody>
      </p:sp>
      <p:sp>
        <p:nvSpPr>
          <p:cNvPr id="59394" name="Titolo 1"/>
          <p:cNvSpPr>
            <a:spLocks/>
          </p:cNvSpPr>
          <p:nvPr/>
        </p:nvSpPr>
        <p:spPr bwMode="auto">
          <a:xfrm>
            <a:off x="468313" y="620713"/>
            <a:ext cx="8675687" cy="433387"/>
          </a:xfrm>
          <a:prstGeom prst="rect">
            <a:avLst/>
          </a:prstGeom>
          <a:solidFill>
            <a:schemeClr val="bg1"/>
          </a:solidFill>
          <a:ln w="9525">
            <a:noFill/>
            <a:miter lim="800000"/>
            <a:headEnd/>
            <a:tailEnd/>
          </a:ln>
        </p:spPr>
        <p:txBody>
          <a:bodyPr anchor="b"/>
          <a:lstStyle/>
          <a:p>
            <a:r>
              <a:rPr lang="it-IT" sz="2600">
                <a:solidFill>
                  <a:schemeClr val="tx2"/>
                </a:solidFill>
              </a:rPr>
              <a:t>Mappa dei ruoli HR</a:t>
            </a:r>
          </a:p>
        </p:txBody>
      </p:sp>
      <p:sp>
        <p:nvSpPr>
          <p:cNvPr id="59395" name="Rectangle 4"/>
          <p:cNvSpPr>
            <a:spLocks noChangeArrowheads="1"/>
          </p:cNvSpPr>
          <p:nvPr>
            <p:custDataLst>
              <p:tags r:id="rId1"/>
            </p:custDataLst>
          </p:nvPr>
        </p:nvSpPr>
        <p:spPr bwMode="gray">
          <a:xfrm>
            <a:off x="1692275" y="1671638"/>
            <a:ext cx="1439863" cy="620712"/>
          </a:xfrm>
          <a:prstGeom prst="rect">
            <a:avLst/>
          </a:prstGeom>
          <a:solidFill>
            <a:schemeClr val="folHlink"/>
          </a:solidFill>
          <a:ln w="9525" algn="ctr">
            <a:solidFill>
              <a:schemeClr val="tx1"/>
            </a:solidFill>
            <a:miter lim="800000"/>
            <a:headEnd/>
            <a:tailEnd/>
          </a:ln>
        </p:spPr>
        <p:txBody>
          <a:bodyPr wrap="none" anchor="ctr"/>
          <a:lstStyle/>
          <a:p>
            <a:pPr algn="ctr"/>
            <a:r>
              <a:rPr lang="it-IT" sz="1200" b="1">
                <a:solidFill>
                  <a:schemeClr val="bg1"/>
                </a:solidFill>
                <a:latin typeface="Franklin Gothic Medium" pitchFamily="34" charset="0"/>
              </a:rPr>
              <a:t>SVILUPPO </a:t>
            </a:r>
          </a:p>
          <a:p>
            <a:pPr algn="ctr"/>
            <a:r>
              <a:rPr lang="it-IT" sz="1200" b="1">
                <a:solidFill>
                  <a:schemeClr val="bg1"/>
                </a:solidFill>
                <a:latin typeface="Franklin Gothic Medium" pitchFamily="34" charset="0"/>
              </a:rPr>
              <a:t>ORGANIZZTATIVO</a:t>
            </a:r>
          </a:p>
        </p:txBody>
      </p:sp>
      <p:sp>
        <p:nvSpPr>
          <p:cNvPr id="59396" name="Rectangle 5"/>
          <p:cNvSpPr>
            <a:spLocks noChangeArrowheads="1"/>
          </p:cNvSpPr>
          <p:nvPr>
            <p:custDataLst>
              <p:tags r:id="rId2"/>
            </p:custDataLst>
          </p:nvPr>
        </p:nvSpPr>
        <p:spPr bwMode="gray">
          <a:xfrm>
            <a:off x="1692275" y="3663950"/>
            <a:ext cx="1439863" cy="620713"/>
          </a:xfrm>
          <a:prstGeom prst="rect">
            <a:avLst/>
          </a:prstGeom>
          <a:solidFill>
            <a:schemeClr val="folHlink"/>
          </a:solidFill>
          <a:ln w="9525" algn="ctr">
            <a:solidFill>
              <a:schemeClr val="tx1"/>
            </a:solidFill>
            <a:miter lim="800000"/>
            <a:headEnd/>
            <a:tailEnd/>
          </a:ln>
        </p:spPr>
        <p:txBody>
          <a:bodyPr wrap="none" anchor="ctr"/>
          <a:lstStyle/>
          <a:p>
            <a:pPr algn="ctr"/>
            <a:r>
              <a:rPr lang="it-IT" sz="1200" b="1">
                <a:solidFill>
                  <a:schemeClr val="bg1"/>
                </a:solidFill>
                <a:latin typeface="Franklin Gothic Medium" pitchFamily="34" charset="0"/>
              </a:rPr>
              <a:t>CICLO DI GESTIONE </a:t>
            </a:r>
          </a:p>
          <a:p>
            <a:pPr algn="ctr"/>
            <a:r>
              <a:rPr lang="it-IT" sz="1200" b="1">
                <a:solidFill>
                  <a:schemeClr val="bg1"/>
                </a:solidFill>
                <a:latin typeface="Franklin Gothic Medium" pitchFamily="34" charset="0"/>
              </a:rPr>
              <a:t>RISORSE UMANE</a:t>
            </a:r>
          </a:p>
        </p:txBody>
      </p:sp>
      <p:cxnSp>
        <p:nvCxnSpPr>
          <p:cNvPr id="59397" name="AutoShape 19"/>
          <p:cNvCxnSpPr>
            <a:cxnSpLocks noChangeShapeType="1"/>
            <a:stCxn id="59395" idx="3"/>
            <a:endCxn id="59400" idx="1"/>
          </p:cNvCxnSpPr>
          <p:nvPr/>
        </p:nvCxnSpPr>
        <p:spPr bwMode="gray">
          <a:xfrm flipV="1">
            <a:off x="3132138" y="1444625"/>
            <a:ext cx="360362" cy="538163"/>
          </a:xfrm>
          <a:prstGeom prst="bentConnector3">
            <a:avLst>
              <a:gd name="adj1" fmla="val 49778"/>
            </a:avLst>
          </a:prstGeom>
          <a:noFill/>
          <a:ln w="9525">
            <a:solidFill>
              <a:srgbClr val="000000"/>
            </a:solidFill>
            <a:miter lim="800000"/>
            <a:headEnd/>
            <a:tailEnd/>
          </a:ln>
        </p:spPr>
      </p:cxnSp>
      <p:cxnSp>
        <p:nvCxnSpPr>
          <p:cNvPr id="59398" name="AutoShape 20"/>
          <p:cNvCxnSpPr>
            <a:cxnSpLocks noChangeShapeType="1"/>
            <a:stCxn id="59401" idx="1"/>
            <a:endCxn id="59395" idx="3"/>
          </p:cNvCxnSpPr>
          <p:nvPr/>
        </p:nvCxnSpPr>
        <p:spPr bwMode="gray">
          <a:xfrm rot="10800000" flipV="1">
            <a:off x="3132138" y="1651000"/>
            <a:ext cx="360362" cy="331788"/>
          </a:xfrm>
          <a:prstGeom prst="bentConnector3">
            <a:avLst>
              <a:gd name="adj1" fmla="val 50222"/>
            </a:avLst>
          </a:prstGeom>
          <a:noFill/>
          <a:ln w="9525">
            <a:solidFill>
              <a:srgbClr val="000000"/>
            </a:solidFill>
            <a:miter lim="800000"/>
            <a:headEnd/>
            <a:tailEnd/>
          </a:ln>
        </p:spPr>
      </p:cxnSp>
      <p:cxnSp>
        <p:nvCxnSpPr>
          <p:cNvPr id="59399" name="AutoShape 21"/>
          <p:cNvCxnSpPr>
            <a:cxnSpLocks noChangeShapeType="1"/>
            <a:stCxn id="59402" idx="1"/>
            <a:endCxn id="59395" idx="3"/>
          </p:cNvCxnSpPr>
          <p:nvPr/>
        </p:nvCxnSpPr>
        <p:spPr bwMode="gray">
          <a:xfrm rot="10800000" flipV="1">
            <a:off x="3132138" y="1847850"/>
            <a:ext cx="360362" cy="134938"/>
          </a:xfrm>
          <a:prstGeom prst="bentConnector3">
            <a:avLst>
              <a:gd name="adj1" fmla="val 50222"/>
            </a:avLst>
          </a:prstGeom>
          <a:noFill/>
          <a:ln w="9525">
            <a:solidFill>
              <a:srgbClr val="000000"/>
            </a:solidFill>
            <a:miter lim="800000"/>
            <a:headEnd/>
            <a:tailEnd/>
          </a:ln>
        </p:spPr>
      </p:cxnSp>
      <p:sp>
        <p:nvSpPr>
          <p:cNvPr id="59400" name="Rectangle 22"/>
          <p:cNvSpPr>
            <a:spLocks noChangeArrowheads="1"/>
          </p:cNvSpPr>
          <p:nvPr>
            <p:custDataLst>
              <p:tags r:id="rId3"/>
            </p:custDataLst>
          </p:nvPr>
        </p:nvSpPr>
        <p:spPr bwMode="gray">
          <a:xfrm>
            <a:off x="3492500" y="135731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1) Progettazione organizzativa </a:t>
            </a:r>
          </a:p>
        </p:txBody>
      </p:sp>
      <p:sp>
        <p:nvSpPr>
          <p:cNvPr id="59401" name="Rectangle 23"/>
          <p:cNvSpPr>
            <a:spLocks noChangeArrowheads="1"/>
          </p:cNvSpPr>
          <p:nvPr>
            <p:custDataLst>
              <p:tags r:id="rId4"/>
            </p:custDataLst>
          </p:nvPr>
        </p:nvSpPr>
        <p:spPr bwMode="gray">
          <a:xfrm>
            <a:off x="3492500" y="1563688"/>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2) Pesatura delle posizioni organizzative </a:t>
            </a:r>
          </a:p>
        </p:txBody>
      </p:sp>
      <p:sp>
        <p:nvSpPr>
          <p:cNvPr id="59402" name="Rectangle 24"/>
          <p:cNvSpPr>
            <a:spLocks noChangeArrowheads="1"/>
          </p:cNvSpPr>
          <p:nvPr>
            <p:custDataLst>
              <p:tags r:id="rId5"/>
            </p:custDataLst>
          </p:nvPr>
        </p:nvSpPr>
        <p:spPr bwMode="gray">
          <a:xfrm>
            <a:off x="3492500" y="1760538"/>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3) Analisi/sviluppo processi/competenze </a:t>
            </a:r>
          </a:p>
        </p:txBody>
      </p:sp>
      <p:sp>
        <p:nvSpPr>
          <p:cNvPr id="59403" name="Rectangle 25"/>
          <p:cNvSpPr>
            <a:spLocks noChangeArrowheads="1"/>
          </p:cNvSpPr>
          <p:nvPr>
            <p:custDataLst>
              <p:tags r:id="rId6"/>
            </p:custDataLst>
          </p:nvPr>
        </p:nvSpPr>
        <p:spPr bwMode="gray">
          <a:xfrm>
            <a:off x="3492500" y="1962150"/>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4) Dimensionamento organici </a:t>
            </a:r>
          </a:p>
        </p:txBody>
      </p:sp>
      <p:sp>
        <p:nvSpPr>
          <p:cNvPr id="59404" name="Rectangle 26"/>
          <p:cNvSpPr>
            <a:spLocks noChangeArrowheads="1"/>
          </p:cNvSpPr>
          <p:nvPr>
            <p:custDataLst>
              <p:tags r:id="rId7"/>
            </p:custDataLst>
          </p:nvPr>
        </p:nvSpPr>
        <p:spPr bwMode="gray">
          <a:xfrm>
            <a:off x="3492500" y="2178050"/>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5) Comunicazione interna </a:t>
            </a:r>
          </a:p>
        </p:txBody>
      </p:sp>
      <p:cxnSp>
        <p:nvCxnSpPr>
          <p:cNvPr id="59405" name="AutoShape 27"/>
          <p:cNvCxnSpPr>
            <a:cxnSpLocks noChangeShapeType="1"/>
            <a:stCxn id="59403" idx="1"/>
            <a:endCxn id="59395" idx="3"/>
          </p:cNvCxnSpPr>
          <p:nvPr/>
        </p:nvCxnSpPr>
        <p:spPr bwMode="gray">
          <a:xfrm rot="10800000">
            <a:off x="3132138" y="1982788"/>
            <a:ext cx="360362" cy="66675"/>
          </a:xfrm>
          <a:prstGeom prst="bentConnector3">
            <a:avLst>
              <a:gd name="adj1" fmla="val 50222"/>
            </a:avLst>
          </a:prstGeom>
          <a:noFill/>
          <a:ln w="9525">
            <a:solidFill>
              <a:srgbClr val="000000"/>
            </a:solidFill>
            <a:miter lim="800000"/>
            <a:headEnd/>
            <a:tailEnd/>
          </a:ln>
        </p:spPr>
      </p:cxnSp>
      <p:cxnSp>
        <p:nvCxnSpPr>
          <p:cNvPr id="59406" name="AutoShape 28"/>
          <p:cNvCxnSpPr>
            <a:cxnSpLocks noChangeShapeType="1"/>
            <a:stCxn id="59404" idx="1"/>
            <a:endCxn id="59395" idx="3"/>
          </p:cNvCxnSpPr>
          <p:nvPr/>
        </p:nvCxnSpPr>
        <p:spPr bwMode="gray">
          <a:xfrm rot="10800000">
            <a:off x="3132138" y="1982788"/>
            <a:ext cx="360362" cy="282575"/>
          </a:xfrm>
          <a:prstGeom prst="bentConnector3">
            <a:avLst>
              <a:gd name="adj1" fmla="val 50222"/>
            </a:avLst>
          </a:prstGeom>
          <a:noFill/>
          <a:ln w="9525">
            <a:solidFill>
              <a:srgbClr val="000000"/>
            </a:solidFill>
            <a:miter lim="800000"/>
            <a:headEnd/>
            <a:tailEnd/>
          </a:ln>
        </p:spPr>
      </p:cxnSp>
      <p:sp>
        <p:nvSpPr>
          <p:cNvPr id="59407" name="Rectangle 29"/>
          <p:cNvSpPr>
            <a:spLocks noChangeArrowheads="1"/>
          </p:cNvSpPr>
          <p:nvPr>
            <p:custDataLst>
              <p:tags r:id="rId8"/>
            </p:custDataLst>
          </p:nvPr>
        </p:nvSpPr>
        <p:spPr bwMode="gray">
          <a:xfrm>
            <a:off x="3492500" y="2393950"/>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6) Sistemi informativi del personale </a:t>
            </a:r>
          </a:p>
        </p:txBody>
      </p:sp>
      <p:cxnSp>
        <p:nvCxnSpPr>
          <p:cNvPr id="59408" name="AutoShape 30"/>
          <p:cNvCxnSpPr>
            <a:cxnSpLocks noChangeShapeType="1"/>
            <a:stCxn id="59407" idx="1"/>
            <a:endCxn id="59395" idx="3"/>
          </p:cNvCxnSpPr>
          <p:nvPr/>
        </p:nvCxnSpPr>
        <p:spPr bwMode="gray">
          <a:xfrm rot="10800000">
            <a:off x="3132138" y="1982788"/>
            <a:ext cx="360362" cy="498475"/>
          </a:xfrm>
          <a:prstGeom prst="bentConnector3">
            <a:avLst>
              <a:gd name="adj1" fmla="val 50222"/>
            </a:avLst>
          </a:prstGeom>
          <a:noFill/>
          <a:ln w="9525">
            <a:solidFill>
              <a:srgbClr val="000000"/>
            </a:solidFill>
            <a:miter lim="800000"/>
            <a:headEnd/>
            <a:tailEnd/>
          </a:ln>
        </p:spPr>
      </p:cxnSp>
      <p:cxnSp>
        <p:nvCxnSpPr>
          <p:cNvPr id="59409" name="AutoShape 43"/>
          <p:cNvCxnSpPr>
            <a:cxnSpLocks noChangeShapeType="1"/>
            <a:stCxn id="59396" idx="3"/>
            <a:endCxn id="59412" idx="1"/>
          </p:cNvCxnSpPr>
          <p:nvPr/>
        </p:nvCxnSpPr>
        <p:spPr bwMode="gray">
          <a:xfrm flipV="1">
            <a:off x="3132138" y="2871788"/>
            <a:ext cx="360362" cy="1103312"/>
          </a:xfrm>
          <a:prstGeom prst="bentConnector3">
            <a:avLst>
              <a:gd name="adj1" fmla="val 49778"/>
            </a:avLst>
          </a:prstGeom>
          <a:noFill/>
          <a:ln w="9525">
            <a:solidFill>
              <a:srgbClr val="000000"/>
            </a:solidFill>
            <a:miter lim="800000"/>
            <a:headEnd/>
            <a:tailEnd/>
          </a:ln>
        </p:spPr>
      </p:cxnSp>
      <p:cxnSp>
        <p:nvCxnSpPr>
          <p:cNvPr id="59410" name="AutoShape 44"/>
          <p:cNvCxnSpPr>
            <a:cxnSpLocks noChangeShapeType="1"/>
            <a:stCxn id="59413" idx="1"/>
            <a:endCxn id="59396" idx="3"/>
          </p:cNvCxnSpPr>
          <p:nvPr/>
        </p:nvCxnSpPr>
        <p:spPr bwMode="gray">
          <a:xfrm rot="10800000" flipV="1">
            <a:off x="3132138" y="3078163"/>
            <a:ext cx="360362" cy="896937"/>
          </a:xfrm>
          <a:prstGeom prst="bentConnector3">
            <a:avLst>
              <a:gd name="adj1" fmla="val 50222"/>
            </a:avLst>
          </a:prstGeom>
          <a:noFill/>
          <a:ln w="9525">
            <a:solidFill>
              <a:srgbClr val="000000"/>
            </a:solidFill>
            <a:miter lim="800000"/>
            <a:headEnd/>
            <a:tailEnd/>
          </a:ln>
        </p:spPr>
      </p:cxnSp>
      <p:cxnSp>
        <p:nvCxnSpPr>
          <p:cNvPr id="59411" name="AutoShape 45"/>
          <p:cNvCxnSpPr>
            <a:cxnSpLocks noChangeShapeType="1"/>
            <a:stCxn id="59414" idx="1"/>
            <a:endCxn id="59396" idx="3"/>
          </p:cNvCxnSpPr>
          <p:nvPr/>
        </p:nvCxnSpPr>
        <p:spPr bwMode="gray">
          <a:xfrm rot="10800000" flipV="1">
            <a:off x="3132138" y="3275013"/>
            <a:ext cx="360362" cy="700087"/>
          </a:xfrm>
          <a:prstGeom prst="bentConnector3">
            <a:avLst>
              <a:gd name="adj1" fmla="val 50222"/>
            </a:avLst>
          </a:prstGeom>
          <a:noFill/>
          <a:ln w="9525">
            <a:solidFill>
              <a:srgbClr val="000000"/>
            </a:solidFill>
            <a:miter lim="800000"/>
            <a:headEnd/>
            <a:tailEnd/>
          </a:ln>
        </p:spPr>
      </p:cxnSp>
      <p:sp>
        <p:nvSpPr>
          <p:cNvPr id="59412" name="Rectangle 46"/>
          <p:cNvSpPr>
            <a:spLocks noChangeArrowheads="1"/>
          </p:cNvSpPr>
          <p:nvPr>
            <p:custDataLst>
              <p:tags r:id="rId9"/>
            </p:custDataLst>
          </p:nvPr>
        </p:nvSpPr>
        <p:spPr bwMode="gray">
          <a:xfrm>
            <a:off x="3492500" y="2784475"/>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1) Pianificazione degli organici </a:t>
            </a:r>
          </a:p>
        </p:txBody>
      </p:sp>
      <p:sp>
        <p:nvSpPr>
          <p:cNvPr id="59413" name="Rectangle 47"/>
          <p:cNvSpPr>
            <a:spLocks noChangeArrowheads="1"/>
          </p:cNvSpPr>
          <p:nvPr>
            <p:custDataLst>
              <p:tags r:id="rId10"/>
            </p:custDataLst>
          </p:nvPr>
        </p:nvSpPr>
        <p:spPr bwMode="gray">
          <a:xfrm>
            <a:off x="3492500" y="2990850"/>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2) Costo del Lavoro </a:t>
            </a:r>
          </a:p>
        </p:txBody>
      </p:sp>
      <p:sp>
        <p:nvSpPr>
          <p:cNvPr id="59414" name="Rectangle 48"/>
          <p:cNvSpPr>
            <a:spLocks noChangeArrowheads="1"/>
          </p:cNvSpPr>
          <p:nvPr>
            <p:custDataLst>
              <p:tags r:id="rId11"/>
            </p:custDataLst>
          </p:nvPr>
        </p:nvSpPr>
        <p:spPr bwMode="gray">
          <a:xfrm>
            <a:off x="3492500" y="3187700"/>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3) Incentivazione (Individuale e collettiva) </a:t>
            </a:r>
          </a:p>
        </p:txBody>
      </p:sp>
      <p:sp>
        <p:nvSpPr>
          <p:cNvPr id="59415" name="Rectangle 49"/>
          <p:cNvSpPr>
            <a:spLocks noChangeArrowheads="1"/>
          </p:cNvSpPr>
          <p:nvPr>
            <p:custDataLst>
              <p:tags r:id="rId12"/>
            </p:custDataLst>
          </p:nvPr>
        </p:nvSpPr>
        <p:spPr bwMode="gray">
          <a:xfrm>
            <a:off x="3492500" y="338931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4) Valutazione delle prestazioni </a:t>
            </a:r>
          </a:p>
        </p:txBody>
      </p:sp>
      <p:sp>
        <p:nvSpPr>
          <p:cNvPr id="59416" name="Rectangle 50"/>
          <p:cNvSpPr>
            <a:spLocks noChangeArrowheads="1"/>
          </p:cNvSpPr>
          <p:nvPr>
            <p:custDataLst>
              <p:tags r:id="rId13"/>
            </p:custDataLst>
          </p:nvPr>
        </p:nvSpPr>
        <p:spPr bwMode="gray">
          <a:xfrm>
            <a:off x="3492500" y="360521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5) Copertura delle posizioni organizzative </a:t>
            </a:r>
          </a:p>
        </p:txBody>
      </p:sp>
      <p:cxnSp>
        <p:nvCxnSpPr>
          <p:cNvPr id="59417" name="AutoShape 51"/>
          <p:cNvCxnSpPr>
            <a:cxnSpLocks noChangeShapeType="1"/>
            <a:stCxn id="59415" idx="1"/>
            <a:endCxn id="59396" idx="3"/>
          </p:cNvCxnSpPr>
          <p:nvPr/>
        </p:nvCxnSpPr>
        <p:spPr bwMode="gray">
          <a:xfrm rot="10800000" flipV="1">
            <a:off x="3132138" y="3476625"/>
            <a:ext cx="360362" cy="498475"/>
          </a:xfrm>
          <a:prstGeom prst="bentConnector3">
            <a:avLst>
              <a:gd name="adj1" fmla="val 50222"/>
            </a:avLst>
          </a:prstGeom>
          <a:noFill/>
          <a:ln w="9525">
            <a:solidFill>
              <a:srgbClr val="000000"/>
            </a:solidFill>
            <a:miter lim="800000"/>
            <a:headEnd/>
            <a:tailEnd/>
          </a:ln>
        </p:spPr>
      </p:cxnSp>
      <p:cxnSp>
        <p:nvCxnSpPr>
          <p:cNvPr id="59418" name="AutoShape 52"/>
          <p:cNvCxnSpPr>
            <a:cxnSpLocks noChangeShapeType="1"/>
            <a:stCxn id="59416" idx="1"/>
            <a:endCxn id="59396" idx="3"/>
          </p:cNvCxnSpPr>
          <p:nvPr/>
        </p:nvCxnSpPr>
        <p:spPr bwMode="gray">
          <a:xfrm rot="10800000" flipV="1">
            <a:off x="3132138" y="3692525"/>
            <a:ext cx="360362" cy="282575"/>
          </a:xfrm>
          <a:prstGeom prst="bentConnector3">
            <a:avLst>
              <a:gd name="adj1" fmla="val 50222"/>
            </a:avLst>
          </a:prstGeom>
          <a:noFill/>
          <a:ln w="9525">
            <a:solidFill>
              <a:srgbClr val="000000"/>
            </a:solidFill>
            <a:miter lim="800000"/>
            <a:headEnd/>
            <a:tailEnd/>
          </a:ln>
        </p:spPr>
      </p:cxnSp>
      <p:sp>
        <p:nvSpPr>
          <p:cNvPr id="59419" name="Rectangle 53"/>
          <p:cNvSpPr>
            <a:spLocks noChangeArrowheads="1"/>
          </p:cNvSpPr>
          <p:nvPr>
            <p:custDataLst>
              <p:tags r:id="rId14"/>
            </p:custDataLst>
          </p:nvPr>
        </p:nvSpPr>
        <p:spPr bwMode="gray">
          <a:xfrm>
            <a:off x="3492500" y="3802063"/>
            <a:ext cx="2303463" cy="319087"/>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6) Sviluppo professionale, valorizzazione competenze, riconversioni e mobilità territoriale </a:t>
            </a:r>
          </a:p>
        </p:txBody>
      </p:sp>
      <p:cxnSp>
        <p:nvCxnSpPr>
          <p:cNvPr id="59420" name="AutoShape 54"/>
          <p:cNvCxnSpPr>
            <a:cxnSpLocks noChangeShapeType="1"/>
            <a:stCxn id="59419" idx="1"/>
            <a:endCxn id="59396" idx="3"/>
          </p:cNvCxnSpPr>
          <p:nvPr/>
        </p:nvCxnSpPr>
        <p:spPr bwMode="gray">
          <a:xfrm rot="10800000" flipV="1">
            <a:off x="3132138" y="3962400"/>
            <a:ext cx="360362" cy="12700"/>
          </a:xfrm>
          <a:prstGeom prst="bentConnector3">
            <a:avLst>
              <a:gd name="adj1" fmla="val 50222"/>
            </a:avLst>
          </a:prstGeom>
          <a:noFill/>
          <a:ln w="9525">
            <a:solidFill>
              <a:srgbClr val="000000"/>
            </a:solidFill>
            <a:miter lim="800000"/>
            <a:headEnd/>
            <a:tailEnd/>
          </a:ln>
        </p:spPr>
      </p:cxnSp>
      <p:cxnSp>
        <p:nvCxnSpPr>
          <p:cNvPr id="59421" name="AutoShape 55"/>
          <p:cNvCxnSpPr>
            <a:cxnSpLocks noChangeShapeType="1"/>
            <a:stCxn id="59396" idx="3"/>
            <a:endCxn id="59424" idx="1"/>
          </p:cNvCxnSpPr>
          <p:nvPr/>
        </p:nvCxnSpPr>
        <p:spPr bwMode="gray">
          <a:xfrm>
            <a:off x="3132138" y="3975100"/>
            <a:ext cx="360362" cy="260350"/>
          </a:xfrm>
          <a:prstGeom prst="bentConnector3">
            <a:avLst>
              <a:gd name="adj1" fmla="val 49778"/>
            </a:avLst>
          </a:prstGeom>
          <a:noFill/>
          <a:ln w="9525">
            <a:solidFill>
              <a:srgbClr val="000000"/>
            </a:solidFill>
            <a:miter lim="800000"/>
            <a:headEnd/>
            <a:tailEnd/>
          </a:ln>
        </p:spPr>
      </p:cxnSp>
      <p:cxnSp>
        <p:nvCxnSpPr>
          <p:cNvPr id="59422" name="AutoShape 56"/>
          <p:cNvCxnSpPr>
            <a:cxnSpLocks noChangeShapeType="1"/>
            <a:stCxn id="59425" idx="1"/>
            <a:endCxn id="59396" idx="3"/>
          </p:cNvCxnSpPr>
          <p:nvPr/>
        </p:nvCxnSpPr>
        <p:spPr bwMode="gray">
          <a:xfrm rot="10800000">
            <a:off x="3132138" y="3975100"/>
            <a:ext cx="360362" cy="466725"/>
          </a:xfrm>
          <a:prstGeom prst="bentConnector3">
            <a:avLst>
              <a:gd name="adj1" fmla="val 50222"/>
            </a:avLst>
          </a:prstGeom>
          <a:noFill/>
          <a:ln w="9525">
            <a:solidFill>
              <a:srgbClr val="000000"/>
            </a:solidFill>
            <a:miter lim="800000"/>
            <a:headEnd/>
            <a:tailEnd/>
          </a:ln>
        </p:spPr>
      </p:cxnSp>
      <p:cxnSp>
        <p:nvCxnSpPr>
          <p:cNvPr id="59423" name="AutoShape 57"/>
          <p:cNvCxnSpPr>
            <a:cxnSpLocks noChangeShapeType="1"/>
            <a:stCxn id="59426" idx="1"/>
            <a:endCxn id="59396" idx="3"/>
          </p:cNvCxnSpPr>
          <p:nvPr/>
        </p:nvCxnSpPr>
        <p:spPr bwMode="gray">
          <a:xfrm rot="10800000">
            <a:off x="3132138" y="3975100"/>
            <a:ext cx="360362" cy="682625"/>
          </a:xfrm>
          <a:prstGeom prst="bentConnector3">
            <a:avLst>
              <a:gd name="adj1" fmla="val 50222"/>
            </a:avLst>
          </a:prstGeom>
          <a:noFill/>
          <a:ln w="9525">
            <a:solidFill>
              <a:srgbClr val="000000"/>
            </a:solidFill>
            <a:miter lim="800000"/>
            <a:headEnd/>
            <a:tailEnd/>
          </a:ln>
        </p:spPr>
      </p:cxnSp>
      <p:sp>
        <p:nvSpPr>
          <p:cNvPr id="59424" name="Rectangle 58"/>
          <p:cNvSpPr>
            <a:spLocks noChangeArrowheads="1"/>
          </p:cNvSpPr>
          <p:nvPr>
            <p:custDataLst>
              <p:tags r:id="rId15"/>
            </p:custDataLst>
          </p:nvPr>
        </p:nvSpPr>
        <p:spPr bwMode="gray">
          <a:xfrm>
            <a:off x="3492500" y="4148138"/>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7) Formazione</a:t>
            </a:r>
          </a:p>
        </p:txBody>
      </p:sp>
      <p:sp>
        <p:nvSpPr>
          <p:cNvPr id="59425" name="Rectangle 59"/>
          <p:cNvSpPr>
            <a:spLocks noChangeArrowheads="1"/>
          </p:cNvSpPr>
          <p:nvPr>
            <p:custDataLst>
              <p:tags r:id="rId16"/>
            </p:custDataLst>
          </p:nvPr>
        </p:nvSpPr>
        <p:spPr bwMode="gray">
          <a:xfrm>
            <a:off x="3492500" y="435451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8) Recruiting e Selezione </a:t>
            </a:r>
          </a:p>
        </p:txBody>
      </p:sp>
      <p:sp>
        <p:nvSpPr>
          <p:cNvPr id="59426" name="Rectangle 60"/>
          <p:cNvSpPr>
            <a:spLocks noChangeArrowheads="1"/>
          </p:cNvSpPr>
          <p:nvPr>
            <p:custDataLst>
              <p:tags r:id="rId17"/>
            </p:custDataLst>
          </p:nvPr>
        </p:nvSpPr>
        <p:spPr bwMode="gray">
          <a:xfrm>
            <a:off x="3492500" y="457041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9) Valutazione potenziale e Assessment </a:t>
            </a:r>
          </a:p>
        </p:txBody>
      </p:sp>
      <p:sp>
        <p:nvSpPr>
          <p:cNvPr id="59427" name="Rectangle 61"/>
          <p:cNvSpPr>
            <a:spLocks noChangeArrowheads="1"/>
          </p:cNvSpPr>
          <p:nvPr>
            <p:custDataLst>
              <p:tags r:id="rId18"/>
            </p:custDataLst>
          </p:nvPr>
        </p:nvSpPr>
        <p:spPr bwMode="gray">
          <a:xfrm>
            <a:off x="3492500" y="4791075"/>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10) Amministrazione del Personale </a:t>
            </a:r>
          </a:p>
        </p:txBody>
      </p:sp>
      <p:sp>
        <p:nvSpPr>
          <p:cNvPr id="59428" name="Rectangle 62"/>
          <p:cNvSpPr>
            <a:spLocks noChangeArrowheads="1"/>
          </p:cNvSpPr>
          <p:nvPr>
            <p:custDataLst>
              <p:tags r:id="rId19"/>
            </p:custDataLst>
          </p:nvPr>
        </p:nvSpPr>
        <p:spPr bwMode="gray">
          <a:xfrm>
            <a:off x="3492500" y="5006975"/>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11) Cessazioni </a:t>
            </a:r>
          </a:p>
        </p:txBody>
      </p:sp>
      <p:cxnSp>
        <p:nvCxnSpPr>
          <p:cNvPr id="59429" name="AutoShape 63"/>
          <p:cNvCxnSpPr>
            <a:cxnSpLocks noChangeShapeType="1"/>
            <a:stCxn id="59427" idx="1"/>
            <a:endCxn id="59396" idx="3"/>
          </p:cNvCxnSpPr>
          <p:nvPr/>
        </p:nvCxnSpPr>
        <p:spPr bwMode="gray">
          <a:xfrm rot="10800000">
            <a:off x="3132138" y="3975100"/>
            <a:ext cx="360362" cy="903288"/>
          </a:xfrm>
          <a:prstGeom prst="bentConnector3">
            <a:avLst>
              <a:gd name="adj1" fmla="val 50222"/>
            </a:avLst>
          </a:prstGeom>
          <a:noFill/>
          <a:ln w="9525">
            <a:solidFill>
              <a:srgbClr val="000000"/>
            </a:solidFill>
            <a:miter lim="800000"/>
            <a:headEnd/>
            <a:tailEnd/>
          </a:ln>
        </p:spPr>
      </p:cxnSp>
      <p:cxnSp>
        <p:nvCxnSpPr>
          <p:cNvPr id="59430" name="AutoShape 64"/>
          <p:cNvCxnSpPr>
            <a:cxnSpLocks noChangeShapeType="1"/>
            <a:stCxn id="59428" idx="1"/>
            <a:endCxn id="59396" idx="3"/>
          </p:cNvCxnSpPr>
          <p:nvPr/>
        </p:nvCxnSpPr>
        <p:spPr bwMode="gray">
          <a:xfrm rot="10800000">
            <a:off x="3132138" y="3975100"/>
            <a:ext cx="360362" cy="1119188"/>
          </a:xfrm>
          <a:prstGeom prst="bentConnector3">
            <a:avLst>
              <a:gd name="adj1" fmla="val 50222"/>
            </a:avLst>
          </a:prstGeom>
          <a:noFill/>
          <a:ln w="9525">
            <a:solidFill>
              <a:srgbClr val="000000"/>
            </a:solidFill>
            <a:miter lim="800000"/>
            <a:headEnd/>
            <a:tailEnd/>
          </a:ln>
        </p:spPr>
      </p:cxnSp>
      <p:sp>
        <p:nvSpPr>
          <p:cNvPr id="59431" name="Rectangle 67"/>
          <p:cNvSpPr>
            <a:spLocks noChangeArrowheads="1"/>
          </p:cNvSpPr>
          <p:nvPr>
            <p:custDataLst>
              <p:tags r:id="rId20"/>
            </p:custDataLst>
          </p:nvPr>
        </p:nvSpPr>
        <p:spPr bwMode="gray">
          <a:xfrm>
            <a:off x="1692275" y="5646738"/>
            <a:ext cx="1439863" cy="620712"/>
          </a:xfrm>
          <a:prstGeom prst="rect">
            <a:avLst/>
          </a:prstGeom>
          <a:solidFill>
            <a:schemeClr val="folHlink"/>
          </a:solidFill>
          <a:ln w="9525" algn="ctr">
            <a:solidFill>
              <a:schemeClr val="tx1"/>
            </a:solidFill>
            <a:miter lim="800000"/>
            <a:headEnd/>
            <a:tailEnd/>
          </a:ln>
        </p:spPr>
        <p:txBody>
          <a:bodyPr wrap="none" anchor="ctr"/>
          <a:lstStyle/>
          <a:p>
            <a:pPr algn="ctr"/>
            <a:r>
              <a:rPr lang="it-IT" sz="1200" b="1">
                <a:solidFill>
                  <a:schemeClr val="bg1"/>
                </a:solidFill>
                <a:latin typeface="Franklin Gothic Medium" pitchFamily="34" charset="0"/>
              </a:rPr>
              <a:t>RELAZIONI </a:t>
            </a:r>
          </a:p>
          <a:p>
            <a:pPr algn="ctr"/>
            <a:r>
              <a:rPr lang="it-IT" sz="1200" b="1">
                <a:solidFill>
                  <a:schemeClr val="bg1"/>
                </a:solidFill>
                <a:latin typeface="Franklin Gothic Medium" pitchFamily="34" charset="0"/>
              </a:rPr>
              <a:t>INDUSTRIALI</a:t>
            </a:r>
          </a:p>
        </p:txBody>
      </p:sp>
      <p:cxnSp>
        <p:nvCxnSpPr>
          <p:cNvPr id="59432" name="AutoShape 68"/>
          <p:cNvCxnSpPr>
            <a:cxnSpLocks noChangeShapeType="1"/>
            <a:stCxn id="59431" idx="3"/>
            <a:endCxn id="59435" idx="1"/>
          </p:cNvCxnSpPr>
          <p:nvPr/>
        </p:nvCxnSpPr>
        <p:spPr bwMode="gray">
          <a:xfrm flipV="1">
            <a:off x="3132138" y="5476875"/>
            <a:ext cx="360362" cy="481013"/>
          </a:xfrm>
          <a:prstGeom prst="bentConnector3">
            <a:avLst>
              <a:gd name="adj1" fmla="val 49778"/>
            </a:avLst>
          </a:prstGeom>
          <a:noFill/>
          <a:ln w="9525">
            <a:solidFill>
              <a:srgbClr val="000000"/>
            </a:solidFill>
            <a:miter lim="800000"/>
            <a:headEnd/>
            <a:tailEnd/>
          </a:ln>
        </p:spPr>
      </p:cxnSp>
      <p:cxnSp>
        <p:nvCxnSpPr>
          <p:cNvPr id="59433" name="AutoShape 69"/>
          <p:cNvCxnSpPr>
            <a:cxnSpLocks noChangeShapeType="1"/>
            <a:stCxn id="59436" idx="1"/>
            <a:endCxn id="59431" idx="3"/>
          </p:cNvCxnSpPr>
          <p:nvPr/>
        </p:nvCxnSpPr>
        <p:spPr bwMode="gray">
          <a:xfrm rot="10800000" flipV="1">
            <a:off x="3132138" y="5676900"/>
            <a:ext cx="360362" cy="280988"/>
          </a:xfrm>
          <a:prstGeom prst="bentConnector3">
            <a:avLst>
              <a:gd name="adj1" fmla="val 50222"/>
            </a:avLst>
          </a:prstGeom>
          <a:noFill/>
          <a:ln w="9525">
            <a:solidFill>
              <a:srgbClr val="000000"/>
            </a:solidFill>
            <a:miter lim="800000"/>
            <a:headEnd/>
            <a:tailEnd/>
          </a:ln>
        </p:spPr>
      </p:cxnSp>
      <p:cxnSp>
        <p:nvCxnSpPr>
          <p:cNvPr id="59434" name="AutoShape 70"/>
          <p:cNvCxnSpPr>
            <a:cxnSpLocks noChangeShapeType="1"/>
            <a:stCxn id="59437" idx="1"/>
            <a:endCxn id="59431" idx="3"/>
          </p:cNvCxnSpPr>
          <p:nvPr/>
        </p:nvCxnSpPr>
        <p:spPr bwMode="gray">
          <a:xfrm rot="10800000" flipV="1">
            <a:off x="3132138" y="5883275"/>
            <a:ext cx="360362" cy="74613"/>
          </a:xfrm>
          <a:prstGeom prst="bentConnector3">
            <a:avLst>
              <a:gd name="adj1" fmla="val 50222"/>
            </a:avLst>
          </a:prstGeom>
          <a:noFill/>
          <a:ln w="9525">
            <a:solidFill>
              <a:srgbClr val="000000"/>
            </a:solidFill>
            <a:miter lim="800000"/>
            <a:headEnd/>
            <a:tailEnd/>
          </a:ln>
        </p:spPr>
      </p:cxnSp>
      <p:sp>
        <p:nvSpPr>
          <p:cNvPr id="59435" name="Rectangle 71"/>
          <p:cNvSpPr>
            <a:spLocks noChangeArrowheads="1"/>
          </p:cNvSpPr>
          <p:nvPr>
            <p:custDataLst>
              <p:tags r:id="rId21"/>
            </p:custDataLst>
          </p:nvPr>
        </p:nvSpPr>
        <p:spPr bwMode="gray">
          <a:xfrm>
            <a:off x="3492500" y="538956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1) Sistema delle regole e Normativa del lavoro </a:t>
            </a:r>
          </a:p>
        </p:txBody>
      </p:sp>
      <p:sp>
        <p:nvSpPr>
          <p:cNvPr id="59436" name="Rectangle 72"/>
          <p:cNvSpPr>
            <a:spLocks noChangeArrowheads="1"/>
          </p:cNvSpPr>
          <p:nvPr>
            <p:custDataLst>
              <p:tags r:id="rId22"/>
            </p:custDataLst>
          </p:nvPr>
        </p:nvSpPr>
        <p:spPr bwMode="gray">
          <a:xfrm>
            <a:off x="3492500" y="5589588"/>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2) Contenzioso </a:t>
            </a:r>
          </a:p>
        </p:txBody>
      </p:sp>
      <p:sp>
        <p:nvSpPr>
          <p:cNvPr id="59437" name="Rectangle 73"/>
          <p:cNvSpPr>
            <a:spLocks noChangeArrowheads="1"/>
          </p:cNvSpPr>
          <p:nvPr>
            <p:custDataLst>
              <p:tags r:id="rId23"/>
            </p:custDataLst>
          </p:nvPr>
        </p:nvSpPr>
        <p:spPr bwMode="gray">
          <a:xfrm>
            <a:off x="3492500" y="5795963"/>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3) Previdenza</a:t>
            </a:r>
          </a:p>
        </p:txBody>
      </p:sp>
      <p:sp>
        <p:nvSpPr>
          <p:cNvPr id="59438" name="Rectangle 74"/>
          <p:cNvSpPr>
            <a:spLocks noChangeArrowheads="1"/>
          </p:cNvSpPr>
          <p:nvPr>
            <p:custDataLst>
              <p:tags r:id="rId24"/>
            </p:custDataLst>
          </p:nvPr>
        </p:nvSpPr>
        <p:spPr bwMode="gray">
          <a:xfrm>
            <a:off x="3492500" y="5997575"/>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4) Relazioni Sindacali </a:t>
            </a:r>
          </a:p>
        </p:txBody>
      </p:sp>
      <p:sp>
        <p:nvSpPr>
          <p:cNvPr id="59439" name="Rectangle 75"/>
          <p:cNvSpPr>
            <a:spLocks noChangeArrowheads="1"/>
          </p:cNvSpPr>
          <p:nvPr>
            <p:custDataLst>
              <p:tags r:id="rId25"/>
            </p:custDataLst>
          </p:nvPr>
        </p:nvSpPr>
        <p:spPr bwMode="gray">
          <a:xfrm>
            <a:off x="3492500" y="6203950"/>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5) Servizio prevenzione, protezione e ambiente </a:t>
            </a:r>
          </a:p>
        </p:txBody>
      </p:sp>
      <p:cxnSp>
        <p:nvCxnSpPr>
          <p:cNvPr id="59440" name="AutoShape 76"/>
          <p:cNvCxnSpPr>
            <a:cxnSpLocks noChangeShapeType="1"/>
            <a:stCxn id="59438" idx="1"/>
            <a:endCxn id="59431" idx="3"/>
          </p:cNvCxnSpPr>
          <p:nvPr/>
        </p:nvCxnSpPr>
        <p:spPr bwMode="gray">
          <a:xfrm rot="10800000">
            <a:off x="3132138" y="5957888"/>
            <a:ext cx="360362" cy="127000"/>
          </a:xfrm>
          <a:prstGeom prst="bentConnector3">
            <a:avLst>
              <a:gd name="adj1" fmla="val 50222"/>
            </a:avLst>
          </a:prstGeom>
          <a:noFill/>
          <a:ln w="9525">
            <a:solidFill>
              <a:srgbClr val="000000"/>
            </a:solidFill>
            <a:miter lim="800000"/>
            <a:headEnd/>
            <a:tailEnd/>
          </a:ln>
        </p:spPr>
      </p:cxnSp>
      <p:cxnSp>
        <p:nvCxnSpPr>
          <p:cNvPr id="59441" name="AutoShape 77"/>
          <p:cNvCxnSpPr>
            <a:cxnSpLocks noChangeShapeType="1"/>
            <a:stCxn id="59439" idx="1"/>
            <a:endCxn id="59431" idx="3"/>
          </p:cNvCxnSpPr>
          <p:nvPr/>
        </p:nvCxnSpPr>
        <p:spPr bwMode="gray">
          <a:xfrm rot="10800000">
            <a:off x="3132138" y="5957888"/>
            <a:ext cx="360362" cy="333375"/>
          </a:xfrm>
          <a:prstGeom prst="bentConnector3">
            <a:avLst>
              <a:gd name="adj1" fmla="val 50222"/>
            </a:avLst>
          </a:prstGeom>
          <a:noFill/>
          <a:ln w="9525">
            <a:solidFill>
              <a:srgbClr val="000000"/>
            </a:solidFill>
            <a:miter lim="800000"/>
            <a:headEnd/>
            <a:tailEnd/>
          </a:ln>
        </p:spPr>
      </p:cxnSp>
      <p:sp>
        <p:nvSpPr>
          <p:cNvPr id="59442" name="Rectangle 78"/>
          <p:cNvSpPr>
            <a:spLocks noChangeArrowheads="1"/>
          </p:cNvSpPr>
          <p:nvPr>
            <p:custDataLst>
              <p:tags r:id="rId26"/>
            </p:custDataLst>
          </p:nvPr>
        </p:nvSpPr>
        <p:spPr bwMode="gray">
          <a:xfrm>
            <a:off x="3492500" y="6410325"/>
            <a:ext cx="2303463" cy="174625"/>
          </a:xfrm>
          <a:prstGeom prst="rect">
            <a:avLst/>
          </a:prstGeom>
          <a:solidFill>
            <a:srgbClr val="EAEAEA"/>
          </a:solidFill>
          <a:ln w="9525" algn="ctr">
            <a:solidFill>
              <a:srgbClr val="000000"/>
            </a:solidFill>
            <a:miter lim="800000"/>
            <a:headEnd/>
            <a:tailEnd/>
          </a:ln>
        </p:spPr>
        <p:txBody>
          <a:bodyPr anchor="ctr"/>
          <a:lstStyle/>
          <a:p>
            <a:r>
              <a:rPr lang="it-IT" sz="800" b="1">
                <a:solidFill>
                  <a:srgbClr val="000000"/>
                </a:solidFill>
                <a:latin typeface="Franklin Gothic Medium" pitchFamily="34" charset="0"/>
              </a:rPr>
              <a:t>6) W</a:t>
            </a:r>
            <a:r>
              <a:rPr lang="en-US" sz="800" b="1">
                <a:solidFill>
                  <a:srgbClr val="000000"/>
                </a:solidFill>
                <a:latin typeface="Franklin Gothic Medium" pitchFamily="34" charset="0"/>
              </a:rPr>
              <a:t>elfare &amp; people caring (Assilt, Cralt, etc.) </a:t>
            </a:r>
            <a:endParaRPr lang="it-IT" sz="800" b="1">
              <a:solidFill>
                <a:srgbClr val="000000"/>
              </a:solidFill>
              <a:latin typeface="Franklin Gothic Medium" pitchFamily="34" charset="0"/>
            </a:endParaRPr>
          </a:p>
        </p:txBody>
      </p:sp>
      <p:cxnSp>
        <p:nvCxnSpPr>
          <p:cNvPr id="59443" name="AutoShape 79"/>
          <p:cNvCxnSpPr>
            <a:cxnSpLocks noChangeShapeType="1"/>
            <a:stCxn id="59442" idx="1"/>
            <a:endCxn id="59431" idx="3"/>
          </p:cNvCxnSpPr>
          <p:nvPr/>
        </p:nvCxnSpPr>
        <p:spPr bwMode="gray">
          <a:xfrm rot="10800000">
            <a:off x="3132138" y="5957888"/>
            <a:ext cx="360362" cy="539750"/>
          </a:xfrm>
          <a:prstGeom prst="bentConnector3">
            <a:avLst>
              <a:gd name="adj1" fmla="val 50222"/>
            </a:avLst>
          </a:prstGeom>
          <a:noFill/>
          <a:ln w="9525">
            <a:solidFill>
              <a:srgbClr val="000000"/>
            </a:solidFill>
            <a:miter lim="800000"/>
            <a:headEnd/>
            <a:tailEnd/>
          </a:ln>
        </p:spPr>
      </p:cxnSp>
      <p:sp>
        <p:nvSpPr>
          <p:cNvPr id="59444" name="AutoShape 80"/>
          <p:cNvSpPr>
            <a:spLocks noChangeArrowheads="1"/>
          </p:cNvSpPr>
          <p:nvPr>
            <p:custDataLst>
              <p:tags r:id="rId27"/>
            </p:custDataLst>
          </p:nvPr>
        </p:nvSpPr>
        <p:spPr bwMode="gray">
          <a:xfrm>
            <a:off x="6330950" y="1341438"/>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45" name="AutoShape 81"/>
          <p:cNvSpPr>
            <a:spLocks noChangeArrowheads="1"/>
          </p:cNvSpPr>
          <p:nvPr>
            <p:custDataLst>
              <p:tags r:id="rId28"/>
            </p:custDataLst>
          </p:nvPr>
        </p:nvSpPr>
        <p:spPr bwMode="gray">
          <a:xfrm>
            <a:off x="6330950" y="1547813"/>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46" name="AutoShape 82"/>
          <p:cNvSpPr>
            <a:spLocks noChangeArrowheads="1"/>
          </p:cNvSpPr>
          <p:nvPr>
            <p:custDataLst>
              <p:tags r:id="rId29"/>
            </p:custDataLst>
          </p:nvPr>
        </p:nvSpPr>
        <p:spPr bwMode="gray">
          <a:xfrm>
            <a:off x="6330950" y="1744663"/>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47" name="AutoShape 83"/>
          <p:cNvSpPr>
            <a:spLocks noChangeArrowheads="1"/>
          </p:cNvSpPr>
          <p:nvPr>
            <p:custDataLst>
              <p:tags r:id="rId30"/>
            </p:custDataLst>
          </p:nvPr>
        </p:nvSpPr>
        <p:spPr bwMode="gray">
          <a:xfrm>
            <a:off x="6330950" y="194627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48" name="AutoShape 84"/>
          <p:cNvSpPr>
            <a:spLocks noChangeArrowheads="1"/>
          </p:cNvSpPr>
          <p:nvPr>
            <p:custDataLst>
              <p:tags r:id="rId31"/>
            </p:custDataLst>
          </p:nvPr>
        </p:nvSpPr>
        <p:spPr bwMode="gray">
          <a:xfrm>
            <a:off x="6330950" y="216217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49" name="AutoShape 85"/>
          <p:cNvSpPr>
            <a:spLocks noChangeArrowheads="1"/>
          </p:cNvSpPr>
          <p:nvPr>
            <p:custDataLst>
              <p:tags r:id="rId32"/>
            </p:custDataLst>
          </p:nvPr>
        </p:nvSpPr>
        <p:spPr bwMode="gray">
          <a:xfrm>
            <a:off x="6330950" y="237807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0" name="AutoShape 86"/>
          <p:cNvSpPr>
            <a:spLocks noChangeArrowheads="1"/>
          </p:cNvSpPr>
          <p:nvPr>
            <p:custDataLst>
              <p:tags r:id="rId33"/>
            </p:custDataLst>
          </p:nvPr>
        </p:nvSpPr>
        <p:spPr bwMode="gray">
          <a:xfrm>
            <a:off x="6330950" y="2768600"/>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1" name="AutoShape 87"/>
          <p:cNvSpPr>
            <a:spLocks noChangeArrowheads="1"/>
          </p:cNvSpPr>
          <p:nvPr>
            <p:custDataLst>
              <p:tags r:id="rId34"/>
            </p:custDataLst>
          </p:nvPr>
        </p:nvSpPr>
        <p:spPr bwMode="gray">
          <a:xfrm>
            <a:off x="6330950" y="297497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2" name="AutoShape 88"/>
          <p:cNvSpPr>
            <a:spLocks noChangeArrowheads="1"/>
          </p:cNvSpPr>
          <p:nvPr>
            <p:custDataLst>
              <p:tags r:id="rId35"/>
            </p:custDataLst>
          </p:nvPr>
        </p:nvSpPr>
        <p:spPr bwMode="gray">
          <a:xfrm>
            <a:off x="6330950" y="317182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3" name="AutoShape 89"/>
          <p:cNvSpPr>
            <a:spLocks noChangeArrowheads="1"/>
          </p:cNvSpPr>
          <p:nvPr>
            <p:custDataLst>
              <p:tags r:id="rId36"/>
            </p:custDataLst>
          </p:nvPr>
        </p:nvSpPr>
        <p:spPr bwMode="gray">
          <a:xfrm>
            <a:off x="6330950" y="3373438"/>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4" name="AutoShape 90"/>
          <p:cNvSpPr>
            <a:spLocks noChangeArrowheads="1"/>
          </p:cNvSpPr>
          <p:nvPr>
            <p:custDataLst>
              <p:tags r:id="rId37"/>
            </p:custDataLst>
          </p:nvPr>
        </p:nvSpPr>
        <p:spPr bwMode="gray">
          <a:xfrm>
            <a:off x="6330950" y="3589338"/>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5" name="AutoShape 91"/>
          <p:cNvSpPr>
            <a:spLocks noChangeArrowheads="1"/>
          </p:cNvSpPr>
          <p:nvPr>
            <p:custDataLst>
              <p:tags r:id="rId38"/>
            </p:custDataLst>
          </p:nvPr>
        </p:nvSpPr>
        <p:spPr bwMode="gray">
          <a:xfrm>
            <a:off x="6330950" y="3795713"/>
            <a:ext cx="144463" cy="319087"/>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6" name="AutoShape 92"/>
          <p:cNvSpPr>
            <a:spLocks noChangeArrowheads="1"/>
          </p:cNvSpPr>
          <p:nvPr>
            <p:custDataLst>
              <p:tags r:id="rId39"/>
            </p:custDataLst>
          </p:nvPr>
        </p:nvSpPr>
        <p:spPr bwMode="gray">
          <a:xfrm>
            <a:off x="6762750" y="4144963"/>
            <a:ext cx="144463" cy="174625"/>
          </a:xfrm>
          <a:prstGeom prst="roundRect">
            <a:avLst>
              <a:gd name="adj" fmla="val 16667"/>
            </a:avLst>
          </a:prstGeom>
          <a:solidFill>
            <a:schemeClr val="tx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7" name="AutoShape 93"/>
          <p:cNvSpPr>
            <a:spLocks noChangeArrowheads="1"/>
          </p:cNvSpPr>
          <p:nvPr>
            <p:custDataLst>
              <p:tags r:id="rId40"/>
            </p:custDataLst>
          </p:nvPr>
        </p:nvSpPr>
        <p:spPr bwMode="gray">
          <a:xfrm>
            <a:off x="6762750" y="4351338"/>
            <a:ext cx="144463" cy="174625"/>
          </a:xfrm>
          <a:prstGeom prst="roundRect">
            <a:avLst>
              <a:gd name="adj" fmla="val 16667"/>
            </a:avLst>
          </a:prstGeom>
          <a:solidFill>
            <a:schemeClr val="tx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8" name="AutoShape 94"/>
          <p:cNvSpPr>
            <a:spLocks noChangeArrowheads="1"/>
          </p:cNvSpPr>
          <p:nvPr>
            <p:custDataLst>
              <p:tags r:id="rId41"/>
            </p:custDataLst>
          </p:nvPr>
        </p:nvSpPr>
        <p:spPr bwMode="gray">
          <a:xfrm>
            <a:off x="6759575" y="4567238"/>
            <a:ext cx="144463" cy="174625"/>
          </a:xfrm>
          <a:prstGeom prst="roundRect">
            <a:avLst>
              <a:gd name="adj" fmla="val 16667"/>
            </a:avLst>
          </a:prstGeom>
          <a:solidFill>
            <a:schemeClr val="tx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59" name="AutoShape 95"/>
          <p:cNvSpPr>
            <a:spLocks noChangeArrowheads="1"/>
          </p:cNvSpPr>
          <p:nvPr>
            <p:custDataLst>
              <p:tags r:id="rId42"/>
            </p:custDataLst>
          </p:nvPr>
        </p:nvSpPr>
        <p:spPr bwMode="gray">
          <a:xfrm>
            <a:off x="6762750" y="4797425"/>
            <a:ext cx="144463" cy="174625"/>
          </a:xfrm>
          <a:prstGeom prst="roundRect">
            <a:avLst>
              <a:gd name="adj" fmla="val 16667"/>
            </a:avLst>
          </a:prstGeom>
          <a:solidFill>
            <a:schemeClr val="tx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0" name="AutoShape 96"/>
          <p:cNvSpPr>
            <a:spLocks noChangeArrowheads="1"/>
          </p:cNvSpPr>
          <p:nvPr>
            <p:custDataLst>
              <p:tags r:id="rId43"/>
            </p:custDataLst>
          </p:nvPr>
        </p:nvSpPr>
        <p:spPr bwMode="gray">
          <a:xfrm>
            <a:off x="6330950" y="500062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1" name="AutoShape 97"/>
          <p:cNvSpPr>
            <a:spLocks noChangeArrowheads="1"/>
          </p:cNvSpPr>
          <p:nvPr>
            <p:custDataLst>
              <p:tags r:id="rId44"/>
            </p:custDataLst>
          </p:nvPr>
        </p:nvSpPr>
        <p:spPr bwMode="gray">
          <a:xfrm>
            <a:off x="6330950" y="5373688"/>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2" name="AutoShape 98"/>
          <p:cNvSpPr>
            <a:spLocks noChangeArrowheads="1"/>
          </p:cNvSpPr>
          <p:nvPr>
            <p:custDataLst>
              <p:tags r:id="rId45"/>
            </p:custDataLst>
          </p:nvPr>
        </p:nvSpPr>
        <p:spPr bwMode="gray">
          <a:xfrm>
            <a:off x="6330950" y="5573713"/>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3" name="AutoShape 99"/>
          <p:cNvSpPr>
            <a:spLocks noChangeArrowheads="1"/>
          </p:cNvSpPr>
          <p:nvPr>
            <p:custDataLst>
              <p:tags r:id="rId46"/>
            </p:custDataLst>
          </p:nvPr>
        </p:nvSpPr>
        <p:spPr bwMode="gray">
          <a:xfrm>
            <a:off x="6330950" y="5780088"/>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4" name="AutoShape 100"/>
          <p:cNvSpPr>
            <a:spLocks noChangeArrowheads="1"/>
          </p:cNvSpPr>
          <p:nvPr>
            <p:custDataLst>
              <p:tags r:id="rId47"/>
            </p:custDataLst>
          </p:nvPr>
        </p:nvSpPr>
        <p:spPr bwMode="gray">
          <a:xfrm>
            <a:off x="6330950" y="5981700"/>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5" name="AutoShape 101"/>
          <p:cNvSpPr>
            <a:spLocks noChangeArrowheads="1"/>
          </p:cNvSpPr>
          <p:nvPr>
            <p:custDataLst>
              <p:tags r:id="rId48"/>
            </p:custDataLst>
          </p:nvPr>
        </p:nvSpPr>
        <p:spPr bwMode="gray">
          <a:xfrm>
            <a:off x="6330950" y="6188075"/>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6" name="AutoShape 102"/>
          <p:cNvSpPr>
            <a:spLocks noChangeArrowheads="1"/>
          </p:cNvSpPr>
          <p:nvPr>
            <p:custDataLst>
              <p:tags r:id="rId49"/>
            </p:custDataLst>
          </p:nvPr>
        </p:nvSpPr>
        <p:spPr bwMode="gray">
          <a:xfrm>
            <a:off x="6330950" y="6394450"/>
            <a:ext cx="144463" cy="174625"/>
          </a:xfrm>
          <a:prstGeom prst="roundRect">
            <a:avLst>
              <a:gd name="adj" fmla="val 16667"/>
            </a:avLst>
          </a:prstGeom>
          <a:solidFill>
            <a:schemeClr val="accent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67" name="Text Box 103"/>
          <p:cNvSpPr txBox="1">
            <a:spLocks noChangeArrowheads="1"/>
          </p:cNvSpPr>
          <p:nvPr/>
        </p:nvSpPr>
        <p:spPr bwMode="auto">
          <a:xfrm>
            <a:off x="6140450" y="996950"/>
            <a:ext cx="531813" cy="304800"/>
          </a:xfrm>
          <a:prstGeom prst="rect">
            <a:avLst/>
          </a:prstGeom>
          <a:noFill/>
          <a:ln w="9525">
            <a:noFill/>
            <a:miter lim="800000"/>
            <a:headEnd/>
            <a:tailEnd/>
          </a:ln>
        </p:spPr>
        <p:txBody>
          <a:bodyPr wrap="none">
            <a:spAutoFit/>
          </a:bodyPr>
          <a:lstStyle/>
          <a:p>
            <a:r>
              <a:rPr lang="it-IT" sz="1400">
                <a:solidFill>
                  <a:schemeClr val="accent2"/>
                </a:solidFill>
              </a:rPr>
              <a:t>HRO</a:t>
            </a:r>
          </a:p>
        </p:txBody>
      </p:sp>
      <p:sp>
        <p:nvSpPr>
          <p:cNvPr id="59468" name="Text Box 104"/>
          <p:cNvSpPr txBox="1">
            <a:spLocks noChangeArrowheads="1"/>
          </p:cNvSpPr>
          <p:nvPr/>
        </p:nvSpPr>
        <p:spPr bwMode="auto">
          <a:xfrm>
            <a:off x="6572250" y="995363"/>
            <a:ext cx="520700" cy="304800"/>
          </a:xfrm>
          <a:prstGeom prst="rect">
            <a:avLst/>
          </a:prstGeom>
          <a:noFill/>
          <a:ln w="9525">
            <a:noFill/>
            <a:miter lim="800000"/>
            <a:headEnd/>
            <a:tailEnd/>
          </a:ln>
        </p:spPr>
        <p:txBody>
          <a:bodyPr wrap="none">
            <a:spAutoFit/>
          </a:bodyPr>
          <a:lstStyle/>
          <a:p>
            <a:r>
              <a:rPr lang="it-IT" sz="1400">
                <a:solidFill>
                  <a:schemeClr val="tx2"/>
                </a:solidFill>
              </a:rPr>
              <a:t>HRS</a:t>
            </a:r>
          </a:p>
        </p:txBody>
      </p:sp>
      <p:sp>
        <p:nvSpPr>
          <p:cNvPr id="59469" name="AutoShape 105"/>
          <p:cNvSpPr>
            <a:spLocks noChangeArrowheads="1"/>
          </p:cNvSpPr>
          <p:nvPr/>
        </p:nvSpPr>
        <p:spPr bwMode="auto">
          <a:xfrm rot="10800000">
            <a:off x="6330950" y="6381750"/>
            <a:ext cx="142875" cy="215900"/>
          </a:xfrm>
          <a:prstGeom prst="rtTriangle">
            <a:avLst/>
          </a:prstGeom>
          <a:solidFill>
            <a:schemeClr val="bg1"/>
          </a:solidFill>
          <a:ln w="9525">
            <a:solidFill>
              <a:schemeClr val="bg1"/>
            </a:solidFill>
            <a:miter lim="800000"/>
            <a:headEnd/>
            <a:tailEnd/>
          </a:ln>
        </p:spPr>
        <p:txBody>
          <a:bodyPr rot="10800000" wrap="none" anchor="ctr"/>
          <a:lstStyle/>
          <a:p>
            <a:endParaRPr lang="it-IT"/>
          </a:p>
        </p:txBody>
      </p:sp>
      <p:sp>
        <p:nvSpPr>
          <p:cNvPr id="59470" name="AutoShape 106"/>
          <p:cNvSpPr>
            <a:spLocks noChangeArrowheads="1"/>
          </p:cNvSpPr>
          <p:nvPr>
            <p:custDataLst>
              <p:tags r:id="rId50"/>
            </p:custDataLst>
          </p:nvPr>
        </p:nvSpPr>
        <p:spPr bwMode="gray">
          <a:xfrm>
            <a:off x="6762750" y="6407150"/>
            <a:ext cx="144463" cy="174625"/>
          </a:xfrm>
          <a:prstGeom prst="roundRect">
            <a:avLst>
              <a:gd name="adj" fmla="val 16667"/>
            </a:avLst>
          </a:prstGeom>
          <a:solidFill>
            <a:schemeClr val="tx2"/>
          </a:solidFill>
          <a:ln w="9525" algn="ctr">
            <a:noFill/>
            <a:round/>
            <a:headEnd/>
            <a:tailEnd/>
          </a:ln>
        </p:spPr>
        <p:txBody>
          <a:bodyPr anchor="ctr"/>
          <a:lstStyle/>
          <a:p>
            <a:endParaRPr lang="it-IT" sz="800" b="1">
              <a:solidFill>
                <a:srgbClr val="000000"/>
              </a:solidFill>
              <a:latin typeface="Franklin Gothic Medium" pitchFamily="34" charset="0"/>
            </a:endParaRPr>
          </a:p>
        </p:txBody>
      </p:sp>
      <p:sp>
        <p:nvSpPr>
          <p:cNvPr id="59471" name="AutoShape 107"/>
          <p:cNvSpPr>
            <a:spLocks noChangeArrowheads="1"/>
          </p:cNvSpPr>
          <p:nvPr/>
        </p:nvSpPr>
        <p:spPr bwMode="auto">
          <a:xfrm>
            <a:off x="6762750" y="6394450"/>
            <a:ext cx="142875" cy="215900"/>
          </a:xfrm>
          <a:prstGeom prst="rtTriangle">
            <a:avLst/>
          </a:prstGeom>
          <a:solidFill>
            <a:schemeClr val="bg1"/>
          </a:solidFill>
          <a:ln w="9525">
            <a:solidFill>
              <a:schemeClr val="bg1"/>
            </a:solidFill>
            <a:miter lim="800000"/>
            <a:headEnd/>
            <a:tailEnd/>
          </a:ln>
        </p:spPr>
        <p:txBody>
          <a:bodyPr wrap="none" anchor="ctr"/>
          <a:lstStyle/>
          <a:p>
            <a:endParaRPr lang="it-IT"/>
          </a:p>
        </p:txBody>
      </p:sp>
      <p:sp>
        <p:nvSpPr>
          <p:cNvPr id="59472" name="Line 108"/>
          <p:cNvSpPr>
            <a:spLocks noChangeShapeType="1"/>
          </p:cNvSpPr>
          <p:nvPr/>
        </p:nvSpPr>
        <p:spPr bwMode="auto">
          <a:xfrm flipH="1">
            <a:off x="6564313" y="1077913"/>
            <a:ext cx="106362" cy="168275"/>
          </a:xfrm>
          <a:prstGeom prst="line">
            <a:avLst/>
          </a:prstGeom>
          <a:noFill/>
          <a:ln w="9525">
            <a:solidFill>
              <a:schemeClr val="bg2"/>
            </a:solidFill>
            <a:round/>
            <a:headEnd/>
            <a:tailEnd/>
          </a:ln>
        </p:spPr>
        <p:txBody>
          <a:bodyPr/>
          <a:lstStyle/>
          <a:p>
            <a:endParaRPr lang="it-IT"/>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Grp="1" noChangeArrowheads="1"/>
          </p:cNvSpPr>
          <p:nvPr/>
        </p:nvSpPr>
        <p:spPr bwMode="auto">
          <a:xfrm>
            <a:off x="7667625" y="6115050"/>
            <a:ext cx="1008063" cy="331788"/>
          </a:xfrm>
          <a:prstGeom prst="rect">
            <a:avLst/>
          </a:prstGeom>
          <a:noFill/>
          <a:ln>
            <a:miter lim="800000"/>
            <a:headEnd/>
            <a:tailEnd/>
          </a:ln>
        </p:spPr>
        <p:txBody>
          <a:bodyPr anchor="b"/>
          <a:lstStyle/>
          <a:p>
            <a:pPr algn="r">
              <a:defRPr/>
            </a:pPr>
            <a:fld id="{F5C2C31E-8FCF-4CDF-95BC-3A6E27409309}" type="slidenum">
              <a:rPr lang="it-IT" sz="1000">
                <a:solidFill>
                  <a:srgbClr val="7E7E7E"/>
                </a:solidFill>
                <a:latin typeface="+mn-lt"/>
                <a:cs typeface="+mn-cs"/>
              </a:rPr>
              <a:pPr algn="r">
                <a:defRPr/>
              </a:pPr>
              <a:t>5</a:t>
            </a:fld>
            <a:endParaRPr lang="it-IT" sz="1000">
              <a:solidFill>
                <a:srgbClr val="7E7E7E"/>
              </a:solidFill>
              <a:latin typeface="+mn-lt"/>
              <a:cs typeface="+mn-cs"/>
            </a:endParaRPr>
          </a:p>
        </p:txBody>
      </p:sp>
      <p:sp>
        <p:nvSpPr>
          <p:cNvPr id="60418" name="Rectangle 2"/>
          <p:cNvSpPr>
            <a:spLocks noChangeArrowheads="1"/>
          </p:cNvSpPr>
          <p:nvPr/>
        </p:nvSpPr>
        <p:spPr bwMode="auto">
          <a:xfrm>
            <a:off x="546100" y="549275"/>
            <a:ext cx="8202613" cy="396875"/>
          </a:xfrm>
          <a:prstGeom prst="rect">
            <a:avLst/>
          </a:prstGeom>
          <a:noFill/>
          <a:ln w="9525" algn="ctr">
            <a:noFill/>
            <a:miter lim="800000"/>
            <a:headEnd/>
            <a:tailEnd/>
          </a:ln>
        </p:spPr>
        <p:txBody>
          <a:bodyPr lIns="0" tIns="0" rIns="0" bIns="0">
            <a:spAutoFit/>
          </a:bodyPr>
          <a:lstStyle/>
          <a:p>
            <a:pPr defTabSz="844550">
              <a:spcBef>
                <a:spcPct val="50000"/>
              </a:spcBef>
            </a:pPr>
            <a:r>
              <a:rPr lang="it-IT" sz="2600">
                <a:solidFill>
                  <a:srgbClr val="FF0000"/>
                </a:solidFill>
              </a:rPr>
              <a:t>Tipologie di Telelavoro</a:t>
            </a:r>
          </a:p>
        </p:txBody>
      </p:sp>
      <p:sp>
        <p:nvSpPr>
          <p:cNvPr id="60419" name="Rectangle 4" descr="25%"/>
          <p:cNvSpPr>
            <a:spLocks noChangeArrowheads="1"/>
          </p:cNvSpPr>
          <p:nvPr/>
        </p:nvSpPr>
        <p:spPr bwMode="auto">
          <a:xfrm>
            <a:off x="107950" y="1557338"/>
            <a:ext cx="3673475" cy="1100137"/>
          </a:xfrm>
          <a:prstGeom prst="rect">
            <a:avLst/>
          </a:prstGeom>
          <a:noFill/>
          <a:ln w="9525" algn="ctr">
            <a:noFill/>
            <a:miter lim="800000"/>
            <a:headEnd/>
            <a:tailEnd/>
          </a:ln>
        </p:spPr>
        <p:txBody>
          <a:bodyPr>
            <a:spAutoFit/>
          </a:bodyPr>
          <a:lstStyle/>
          <a:p>
            <a:pPr marL="180975" indent="-180975" algn="just">
              <a:lnSpc>
                <a:spcPct val="95000"/>
              </a:lnSpc>
              <a:buClr>
                <a:schemeClr val="tx2"/>
              </a:buClr>
              <a:buFont typeface="Wingdings" pitchFamily="2" charset="2"/>
              <a:buChar char="§"/>
            </a:pPr>
            <a:r>
              <a:rPr lang="it-IT" sz="1400">
                <a:solidFill>
                  <a:srgbClr val="000000"/>
                </a:solidFill>
              </a:rPr>
              <a:t>Elevate competenze</a:t>
            </a:r>
          </a:p>
          <a:p>
            <a:pPr marL="180975" indent="-180975" algn="just">
              <a:lnSpc>
                <a:spcPct val="95000"/>
              </a:lnSpc>
              <a:buClr>
                <a:schemeClr val="tx2"/>
              </a:buClr>
              <a:buFont typeface="Wingdings" pitchFamily="2" charset="2"/>
              <a:buChar char="§"/>
            </a:pPr>
            <a:r>
              <a:rPr lang="it-IT" sz="1400">
                <a:solidFill>
                  <a:srgbClr val="000000"/>
                </a:solidFill>
              </a:rPr>
              <a:t>Autonomia, discrezionalità, relazioni autonome con altre strutture</a:t>
            </a:r>
          </a:p>
          <a:p>
            <a:pPr marL="180975" indent="-180975" algn="just">
              <a:lnSpc>
                <a:spcPct val="95000"/>
              </a:lnSpc>
              <a:buClr>
                <a:schemeClr val="tx2"/>
              </a:buClr>
              <a:buFont typeface="Wingdings" pitchFamily="2" charset="2"/>
              <a:buChar char="§"/>
            </a:pPr>
            <a:r>
              <a:rPr lang="it-IT" sz="1400">
                <a:solidFill>
                  <a:srgbClr val="000000"/>
                </a:solidFill>
              </a:rPr>
              <a:t>Output: obiettivi/progetti</a:t>
            </a:r>
          </a:p>
          <a:p>
            <a:pPr marL="180975" indent="-180975" algn="just">
              <a:lnSpc>
                <a:spcPct val="95000"/>
              </a:lnSpc>
              <a:buClr>
                <a:schemeClr val="tx2"/>
              </a:buClr>
              <a:buFont typeface="Wingdings" pitchFamily="2" charset="2"/>
              <a:buChar char="§"/>
            </a:pPr>
            <a:r>
              <a:rPr lang="it-IT" sz="1400">
                <a:solidFill>
                  <a:srgbClr val="000000"/>
                </a:solidFill>
              </a:rPr>
              <a:t>Collocazione spaziale e temporale</a:t>
            </a:r>
            <a:endParaRPr lang="it-IT" sz="1500">
              <a:solidFill>
                <a:srgbClr val="000000"/>
              </a:solidFill>
            </a:endParaRPr>
          </a:p>
        </p:txBody>
      </p:sp>
      <p:pic>
        <p:nvPicPr>
          <p:cNvPr id="60420" name="Picture 5"/>
          <p:cNvPicPr>
            <a:picLocks noChangeAspect="1" noChangeArrowheads="1"/>
          </p:cNvPicPr>
          <p:nvPr/>
        </p:nvPicPr>
        <p:blipFill>
          <a:blip r:embed="rId2"/>
          <a:srcRect/>
          <a:stretch>
            <a:fillRect/>
          </a:stretch>
        </p:blipFill>
        <p:spPr bwMode="auto">
          <a:xfrm>
            <a:off x="4643438" y="4183063"/>
            <a:ext cx="1512887" cy="1117600"/>
          </a:xfrm>
          <a:prstGeom prst="rect">
            <a:avLst/>
          </a:prstGeom>
          <a:noFill/>
          <a:ln w="9525">
            <a:noFill/>
            <a:miter lim="800000"/>
            <a:headEnd/>
            <a:tailEnd/>
          </a:ln>
        </p:spPr>
      </p:pic>
      <p:pic>
        <p:nvPicPr>
          <p:cNvPr id="60421" name="Picture 7"/>
          <p:cNvPicPr>
            <a:picLocks noChangeAspect="1" noChangeArrowheads="1"/>
          </p:cNvPicPr>
          <p:nvPr/>
        </p:nvPicPr>
        <p:blipFill>
          <a:blip r:embed="rId3"/>
          <a:srcRect/>
          <a:stretch>
            <a:fillRect/>
          </a:stretch>
        </p:blipFill>
        <p:spPr bwMode="auto">
          <a:xfrm>
            <a:off x="4643438" y="1412875"/>
            <a:ext cx="1511300" cy="1117600"/>
          </a:xfrm>
          <a:prstGeom prst="rect">
            <a:avLst/>
          </a:prstGeom>
          <a:noFill/>
          <a:ln w="9525">
            <a:noFill/>
            <a:miter lim="800000"/>
            <a:headEnd/>
            <a:tailEnd/>
          </a:ln>
        </p:spPr>
      </p:pic>
      <p:sp>
        <p:nvSpPr>
          <p:cNvPr id="60422" name="Rectangle 8"/>
          <p:cNvSpPr>
            <a:spLocks noChangeArrowheads="1"/>
          </p:cNvSpPr>
          <p:nvPr/>
        </p:nvSpPr>
        <p:spPr bwMode="auto">
          <a:xfrm>
            <a:off x="107950" y="1196975"/>
            <a:ext cx="2520950" cy="366713"/>
          </a:xfrm>
          <a:prstGeom prst="rect">
            <a:avLst/>
          </a:prstGeom>
          <a:noFill/>
          <a:ln w="9525">
            <a:noFill/>
            <a:miter lim="800000"/>
            <a:headEnd/>
            <a:tailEnd/>
          </a:ln>
        </p:spPr>
        <p:txBody>
          <a:bodyPr>
            <a:spAutoFit/>
          </a:bodyPr>
          <a:lstStyle/>
          <a:p>
            <a:r>
              <a:rPr lang="it-IT" sz="1800">
                <a:solidFill>
                  <a:schemeClr val="tx2"/>
                </a:solidFill>
              </a:rPr>
              <a:t>Attività professionali</a:t>
            </a:r>
          </a:p>
        </p:txBody>
      </p:sp>
      <p:sp>
        <p:nvSpPr>
          <p:cNvPr id="60423" name="Rectangle 9"/>
          <p:cNvSpPr>
            <a:spLocks noChangeArrowheads="1"/>
          </p:cNvSpPr>
          <p:nvPr/>
        </p:nvSpPr>
        <p:spPr bwMode="auto">
          <a:xfrm>
            <a:off x="107950" y="3854450"/>
            <a:ext cx="2089150" cy="366713"/>
          </a:xfrm>
          <a:prstGeom prst="rect">
            <a:avLst/>
          </a:prstGeom>
          <a:noFill/>
          <a:ln w="9525">
            <a:noFill/>
            <a:miter lim="800000"/>
            <a:headEnd/>
            <a:tailEnd/>
          </a:ln>
        </p:spPr>
        <p:txBody>
          <a:bodyPr>
            <a:spAutoFit/>
          </a:bodyPr>
          <a:lstStyle/>
          <a:p>
            <a:r>
              <a:rPr lang="it-IT" sz="1800">
                <a:solidFill>
                  <a:schemeClr val="tx2"/>
                </a:solidFill>
              </a:rPr>
              <a:t>Attività operative</a:t>
            </a:r>
          </a:p>
        </p:txBody>
      </p:sp>
      <p:sp>
        <p:nvSpPr>
          <p:cNvPr id="60424" name="Rectangle 4" descr="25%"/>
          <p:cNvSpPr>
            <a:spLocks noChangeArrowheads="1"/>
          </p:cNvSpPr>
          <p:nvPr/>
        </p:nvSpPr>
        <p:spPr bwMode="auto">
          <a:xfrm>
            <a:off x="107950" y="4200525"/>
            <a:ext cx="3673475" cy="1301750"/>
          </a:xfrm>
          <a:prstGeom prst="rect">
            <a:avLst/>
          </a:prstGeom>
          <a:noFill/>
          <a:ln w="9525" algn="ctr">
            <a:noFill/>
            <a:miter lim="800000"/>
            <a:headEnd/>
            <a:tailEnd/>
          </a:ln>
        </p:spPr>
        <p:txBody>
          <a:bodyPr>
            <a:spAutoFit/>
          </a:bodyPr>
          <a:lstStyle/>
          <a:p>
            <a:pPr marL="180975" indent="-180975" algn="just">
              <a:lnSpc>
                <a:spcPct val="95000"/>
              </a:lnSpc>
              <a:buClr>
                <a:schemeClr val="tx2"/>
              </a:buClr>
              <a:buFont typeface="Wingdings" pitchFamily="2" charset="2"/>
              <a:buChar char="§"/>
            </a:pPr>
            <a:r>
              <a:rPr lang="it-IT" sz="1400">
                <a:solidFill>
                  <a:srgbClr val="000000"/>
                </a:solidFill>
              </a:rPr>
              <a:t>Competenze di base</a:t>
            </a:r>
          </a:p>
          <a:p>
            <a:pPr marL="180975" indent="-180975" algn="just">
              <a:lnSpc>
                <a:spcPct val="95000"/>
              </a:lnSpc>
              <a:buClr>
                <a:schemeClr val="tx2"/>
              </a:buClr>
              <a:buFont typeface="Wingdings" pitchFamily="2" charset="2"/>
              <a:buChar char="§"/>
            </a:pPr>
            <a:r>
              <a:rPr lang="it-IT" sz="1400">
                <a:solidFill>
                  <a:srgbClr val="000000"/>
                </a:solidFill>
              </a:rPr>
              <a:t>Attività standardizzate, misurabilità, relazioni vincolate con altre strutture (ad eccezione di attività di back office)</a:t>
            </a:r>
          </a:p>
          <a:p>
            <a:pPr marL="180975" indent="-180975" algn="just">
              <a:lnSpc>
                <a:spcPct val="95000"/>
              </a:lnSpc>
              <a:buClr>
                <a:schemeClr val="tx2"/>
              </a:buClr>
              <a:buFont typeface="Wingdings" pitchFamily="2" charset="2"/>
              <a:buChar char="§"/>
            </a:pPr>
            <a:r>
              <a:rPr lang="it-IT" sz="1400">
                <a:solidFill>
                  <a:srgbClr val="000000"/>
                </a:solidFill>
              </a:rPr>
              <a:t>Output: volumi/n. di pratiche</a:t>
            </a:r>
          </a:p>
          <a:p>
            <a:pPr marL="180975" indent="-180975" algn="just">
              <a:lnSpc>
                <a:spcPct val="95000"/>
              </a:lnSpc>
              <a:buClr>
                <a:schemeClr val="tx2"/>
              </a:buClr>
              <a:buFont typeface="Wingdings" pitchFamily="2" charset="2"/>
              <a:buChar char="§"/>
            </a:pPr>
            <a:r>
              <a:rPr lang="it-IT" sz="1400">
                <a:solidFill>
                  <a:srgbClr val="000000"/>
                </a:solidFill>
              </a:rPr>
              <a:t>Collocazione spaziale</a:t>
            </a:r>
            <a:endParaRPr lang="it-IT" sz="1500">
              <a:solidFill>
                <a:srgbClr val="000000"/>
              </a:solidFill>
            </a:endParaRPr>
          </a:p>
        </p:txBody>
      </p:sp>
      <p:sp>
        <p:nvSpPr>
          <p:cNvPr id="60425" name="Rectangle 11"/>
          <p:cNvSpPr>
            <a:spLocks noChangeArrowheads="1"/>
          </p:cNvSpPr>
          <p:nvPr/>
        </p:nvSpPr>
        <p:spPr bwMode="auto">
          <a:xfrm>
            <a:off x="6372225" y="692150"/>
            <a:ext cx="2520950" cy="641350"/>
          </a:xfrm>
          <a:prstGeom prst="rect">
            <a:avLst/>
          </a:prstGeom>
          <a:noFill/>
          <a:ln w="9525">
            <a:noFill/>
            <a:miter lim="800000"/>
            <a:headEnd/>
            <a:tailEnd/>
          </a:ln>
        </p:spPr>
        <p:txBody>
          <a:bodyPr>
            <a:spAutoFit/>
          </a:bodyPr>
          <a:lstStyle/>
          <a:p>
            <a:pPr algn="ctr"/>
            <a:r>
              <a:rPr lang="it-IT" sz="1800">
                <a:solidFill>
                  <a:schemeClr val="tx2"/>
                </a:solidFill>
              </a:rPr>
              <a:t>Telelavoro per attività professionali</a:t>
            </a:r>
          </a:p>
        </p:txBody>
      </p:sp>
      <p:sp>
        <p:nvSpPr>
          <p:cNvPr id="60426" name="Rectangle 12"/>
          <p:cNvSpPr>
            <a:spLocks noChangeArrowheads="1"/>
          </p:cNvSpPr>
          <p:nvPr/>
        </p:nvSpPr>
        <p:spPr bwMode="auto">
          <a:xfrm>
            <a:off x="6372225" y="3435350"/>
            <a:ext cx="2520950" cy="641350"/>
          </a:xfrm>
          <a:prstGeom prst="rect">
            <a:avLst/>
          </a:prstGeom>
          <a:noFill/>
          <a:ln w="9525">
            <a:noFill/>
            <a:miter lim="800000"/>
            <a:headEnd/>
            <a:tailEnd/>
          </a:ln>
        </p:spPr>
        <p:txBody>
          <a:bodyPr>
            <a:spAutoFit/>
          </a:bodyPr>
          <a:lstStyle/>
          <a:p>
            <a:pPr algn="ctr"/>
            <a:r>
              <a:rPr lang="it-IT" sz="1800">
                <a:solidFill>
                  <a:schemeClr val="tx2"/>
                </a:solidFill>
              </a:rPr>
              <a:t>Telelavoro per attività operative</a:t>
            </a:r>
          </a:p>
        </p:txBody>
      </p:sp>
      <p:sp>
        <p:nvSpPr>
          <p:cNvPr id="60427" name="Rectangle 4" descr="25%"/>
          <p:cNvSpPr>
            <a:spLocks noChangeArrowheads="1"/>
          </p:cNvSpPr>
          <p:nvPr/>
        </p:nvSpPr>
        <p:spPr bwMode="auto">
          <a:xfrm>
            <a:off x="6156325" y="1268413"/>
            <a:ext cx="2879725" cy="1704975"/>
          </a:xfrm>
          <a:prstGeom prst="rect">
            <a:avLst/>
          </a:prstGeom>
          <a:noFill/>
          <a:ln w="9525" algn="ctr">
            <a:noFill/>
            <a:miter lim="800000"/>
            <a:headEnd/>
            <a:tailEnd/>
          </a:ln>
        </p:spPr>
        <p:txBody>
          <a:bodyPr>
            <a:spAutoFit/>
          </a:bodyPr>
          <a:lstStyle/>
          <a:p>
            <a:pPr marL="180975" indent="-180975" algn="just">
              <a:lnSpc>
                <a:spcPct val="95000"/>
              </a:lnSpc>
              <a:buClr>
                <a:schemeClr val="tx2"/>
              </a:buClr>
              <a:buFont typeface="Wingdings" pitchFamily="2" charset="2"/>
              <a:buChar char="§"/>
            </a:pPr>
            <a:r>
              <a:rPr lang="it-IT" sz="1400">
                <a:solidFill>
                  <a:srgbClr val="000000"/>
                </a:solidFill>
              </a:rPr>
              <a:t>Misurabile con assegnazione di obiettivi e progetti e valutazione delle prestazioni</a:t>
            </a:r>
          </a:p>
          <a:p>
            <a:pPr marL="180975" indent="-180975" algn="just">
              <a:lnSpc>
                <a:spcPct val="95000"/>
              </a:lnSpc>
              <a:buClr>
                <a:schemeClr val="tx2"/>
              </a:buClr>
              <a:buFont typeface="Wingdings" pitchFamily="2" charset="2"/>
              <a:buChar char="§"/>
            </a:pPr>
            <a:r>
              <a:rPr lang="it-IT" sz="1400">
                <a:solidFill>
                  <a:srgbClr val="000000"/>
                </a:solidFill>
              </a:rPr>
              <a:t>Modalità flessibili nello spazio e nel tempo</a:t>
            </a:r>
          </a:p>
          <a:p>
            <a:pPr marL="180975" indent="-180975" algn="just">
              <a:lnSpc>
                <a:spcPct val="95000"/>
              </a:lnSpc>
              <a:buClr>
                <a:schemeClr val="tx2"/>
              </a:buClr>
              <a:buFont typeface="Wingdings" pitchFamily="2" charset="2"/>
              <a:buChar char="§"/>
            </a:pPr>
            <a:r>
              <a:rPr lang="it-IT" sz="1400">
                <a:solidFill>
                  <a:srgbClr val="000000"/>
                </a:solidFill>
              </a:rPr>
              <a:t>Programmabilità delle attività (pianificazione col responsabile e applicativo informatico)</a:t>
            </a:r>
          </a:p>
        </p:txBody>
      </p:sp>
      <p:sp>
        <p:nvSpPr>
          <p:cNvPr id="60428" name="AutoShape 14"/>
          <p:cNvSpPr>
            <a:spLocks noChangeArrowheads="1"/>
          </p:cNvSpPr>
          <p:nvPr/>
        </p:nvSpPr>
        <p:spPr bwMode="auto">
          <a:xfrm>
            <a:off x="3635375" y="1196975"/>
            <a:ext cx="863600" cy="1565275"/>
          </a:xfrm>
          <a:prstGeom prst="chevron">
            <a:avLst>
              <a:gd name="adj" fmla="val 25000"/>
            </a:avLst>
          </a:prstGeom>
          <a:solidFill>
            <a:schemeClr val="tx2"/>
          </a:solidFill>
          <a:ln w="9525">
            <a:solidFill>
              <a:schemeClr val="tx1"/>
            </a:solidFill>
            <a:miter lim="800000"/>
            <a:headEnd/>
            <a:tailEnd/>
          </a:ln>
        </p:spPr>
        <p:txBody>
          <a:bodyPr wrap="none" anchor="ctr"/>
          <a:lstStyle/>
          <a:p>
            <a:endParaRPr lang="it-IT"/>
          </a:p>
        </p:txBody>
      </p:sp>
      <p:sp>
        <p:nvSpPr>
          <p:cNvPr id="60429" name="AutoShape 15"/>
          <p:cNvSpPr>
            <a:spLocks noChangeArrowheads="1"/>
          </p:cNvSpPr>
          <p:nvPr/>
        </p:nvSpPr>
        <p:spPr bwMode="auto">
          <a:xfrm>
            <a:off x="3635375" y="4024313"/>
            <a:ext cx="863600" cy="1565275"/>
          </a:xfrm>
          <a:prstGeom prst="chevron">
            <a:avLst>
              <a:gd name="adj" fmla="val 25000"/>
            </a:avLst>
          </a:prstGeom>
          <a:solidFill>
            <a:schemeClr val="tx2"/>
          </a:solidFill>
          <a:ln w="9525">
            <a:solidFill>
              <a:schemeClr val="tx1"/>
            </a:solidFill>
            <a:miter lim="800000"/>
            <a:headEnd/>
            <a:tailEnd/>
          </a:ln>
        </p:spPr>
        <p:txBody>
          <a:bodyPr wrap="none" anchor="ctr"/>
          <a:lstStyle/>
          <a:p>
            <a:endParaRPr lang="it-IT"/>
          </a:p>
        </p:txBody>
      </p:sp>
      <p:sp>
        <p:nvSpPr>
          <p:cNvPr id="60430" name="Rectangle 4" descr="25%"/>
          <p:cNvSpPr>
            <a:spLocks noChangeArrowheads="1"/>
          </p:cNvSpPr>
          <p:nvPr/>
        </p:nvSpPr>
        <p:spPr bwMode="auto">
          <a:xfrm>
            <a:off x="6156325" y="4043363"/>
            <a:ext cx="2879725" cy="1906587"/>
          </a:xfrm>
          <a:prstGeom prst="rect">
            <a:avLst/>
          </a:prstGeom>
          <a:noFill/>
          <a:ln w="9525" algn="ctr">
            <a:noFill/>
            <a:miter lim="800000"/>
            <a:headEnd/>
            <a:tailEnd/>
          </a:ln>
        </p:spPr>
        <p:txBody>
          <a:bodyPr>
            <a:spAutoFit/>
          </a:bodyPr>
          <a:lstStyle/>
          <a:p>
            <a:pPr marL="180975" indent="-180975" algn="just">
              <a:lnSpc>
                <a:spcPct val="95000"/>
              </a:lnSpc>
              <a:buClr>
                <a:schemeClr val="tx2"/>
              </a:buClr>
              <a:buFont typeface="Wingdings" pitchFamily="2" charset="2"/>
              <a:buChar char="§"/>
            </a:pPr>
            <a:r>
              <a:rPr lang="it-IT" sz="1400">
                <a:solidFill>
                  <a:srgbClr val="000000"/>
                </a:solidFill>
              </a:rPr>
              <a:t>Misurabile tramite sistemi informativi e valutazione delle prestazioni</a:t>
            </a:r>
          </a:p>
          <a:p>
            <a:pPr marL="180975" indent="-180975" algn="just">
              <a:lnSpc>
                <a:spcPct val="95000"/>
              </a:lnSpc>
              <a:buClr>
                <a:schemeClr val="tx2"/>
              </a:buClr>
              <a:buFont typeface="Wingdings" pitchFamily="2" charset="2"/>
              <a:buChar char="§"/>
            </a:pPr>
            <a:r>
              <a:rPr lang="it-IT" sz="1400">
                <a:solidFill>
                  <a:srgbClr val="000000"/>
                </a:solidFill>
              </a:rPr>
              <a:t>Modalità flessibili nello spazio (per back office anche nel tempo)</a:t>
            </a:r>
          </a:p>
          <a:p>
            <a:pPr marL="180975" indent="-180975" algn="just">
              <a:lnSpc>
                <a:spcPct val="95000"/>
              </a:lnSpc>
              <a:buClr>
                <a:schemeClr val="tx2"/>
              </a:buClr>
              <a:buFont typeface="Wingdings" pitchFamily="2" charset="2"/>
              <a:buChar char="§"/>
            </a:pPr>
            <a:r>
              <a:rPr lang="it-IT" sz="1400">
                <a:solidFill>
                  <a:srgbClr val="000000"/>
                </a:solidFill>
              </a:rPr>
              <a:t>Programmabilità delle attività (pianificazione col responsabile e applicativo informatico)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numero diapositiva 2"/>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F627A0C0-D1A5-4FAC-B1B5-374B747BD578}" type="slidenum">
              <a:rPr lang="it-IT" sz="1000">
                <a:solidFill>
                  <a:srgbClr val="7E7E7E"/>
                </a:solidFill>
                <a:latin typeface="+mn-lt"/>
                <a:cs typeface="+mn-cs"/>
              </a:rPr>
              <a:pPr algn="r">
                <a:defRPr/>
              </a:pPr>
              <a:t>6</a:t>
            </a:fld>
            <a:endParaRPr lang="it-IT" sz="1000">
              <a:solidFill>
                <a:srgbClr val="7E7E7E"/>
              </a:solidFill>
              <a:latin typeface="+mn-lt"/>
              <a:cs typeface="+mn-cs"/>
            </a:endParaRPr>
          </a:p>
        </p:txBody>
      </p:sp>
      <p:sp>
        <p:nvSpPr>
          <p:cNvPr id="61442" name="CasellaDiTesto 4"/>
          <p:cNvSpPr txBox="1">
            <a:spLocks noChangeArrowheads="1"/>
          </p:cNvSpPr>
          <p:nvPr/>
        </p:nvSpPr>
        <p:spPr bwMode="auto">
          <a:xfrm>
            <a:off x="250825" y="1268413"/>
            <a:ext cx="8713788" cy="4924425"/>
          </a:xfrm>
          <a:prstGeom prst="rect">
            <a:avLst/>
          </a:prstGeom>
          <a:noFill/>
          <a:ln w="9525">
            <a:solidFill>
              <a:schemeClr val="accent1"/>
            </a:solidFill>
            <a:miter lim="800000"/>
            <a:headEnd/>
            <a:tailEnd/>
          </a:ln>
        </p:spPr>
        <p:txBody>
          <a:bodyPr>
            <a:spAutoFit/>
          </a:bodyPr>
          <a:lstStyle/>
          <a:p>
            <a:pPr algn="just">
              <a:lnSpc>
                <a:spcPct val="85000"/>
              </a:lnSpc>
            </a:pPr>
            <a:r>
              <a:rPr lang="it-IT" sz="1500"/>
              <a:t>Il telelavoro è al 4° posto tra le aspettative qualificanti (primarie) dei partecipanti al progetto di ascolto (26 risorse) e all’8° tra quelle complessive (44 risorse): il 13,6% degli intervistati ha espresso questo fabbisogno tra i suoi primi tre</a:t>
            </a:r>
          </a:p>
          <a:p>
            <a:pPr algn="just">
              <a:lnSpc>
                <a:spcPct val="50000"/>
              </a:lnSpc>
            </a:pPr>
            <a:endParaRPr lang="it-IT" sz="1500"/>
          </a:p>
          <a:p>
            <a:pPr algn="just"/>
            <a:r>
              <a:rPr lang="it-IT" sz="1500"/>
              <a:t>Il bacino interessato si compone di 34 risorse HRO e 10 HRS (pari al 23% del bacino)</a:t>
            </a:r>
          </a:p>
          <a:p>
            <a:pPr algn="just"/>
            <a:r>
              <a:rPr lang="it-IT" sz="1500"/>
              <a:t> </a:t>
            </a:r>
          </a:p>
          <a:p>
            <a:pPr algn="just">
              <a:lnSpc>
                <a:spcPct val="85000"/>
              </a:lnSpc>
            </a:pPr>
            <a:r>
              <a:rPr lang="it-IT" sz="1500"/>
              <a:t>E' netta la prevalenza di richieste di telelavoro da parte del personale femminile (75% del bacino)</a:t>
            </a:r>
          </a:p>
          <a:p>
            <a:pPr algn="just">
              <a:lnSpc>
                <a:spcPct val="50000"/>
              </a:lnSpc>
            </a:pPr>
            <a:endParaRPr lang="it-IT" sz="1500"/>
          </a:p>
          <a:p>
            <a:pPr algn="just">
              <a:lnSpc>
                <a:spcPct val="85000"/>
              </a:lnSpc>
            </a:pPr>
            <a:r>
              <a:rPr lang="it-IT" sz="1500"/>
              <a:t>Roma è la sede con il maggior numero di richieste di telelavoro (66% del bacino), seguita da Milano (11%) coerentemente con la concentrazione della presenza HR   </a:t>
            </a:r>
          </a:p>
          <a:p>
            <a:pPr algn="just">
              <a:lnSpc>
                <a:spcPct val="50000"/>
              </a:lnSpc>
            </a:pPr>
            <a:endParaRPr lang="it-IT" sz="1500"/>
          </a:p>
          <a:p>
            <a:pPr algn="just">
              <a:lnSpc>
                <a:spcPct val="85000"/>
              </a:lnSpc>
            </a:pPr>
            <a:r>
              <a:rPr lang="it-IT" sz="1500"/>
              <a:t>Le risorse full-time che hanno richiesto il telelavoro costituiscono l’82% del campione</a:t>
            </a:r>
          </a:p>
          <a:p>
            <a:pPr algn="just">
              <a:lnSpc>
                <a:spcPct val="50000"/>
              </a:lnSpc>
            </a:pPr>
            <a:endParaRPr lang="it-IT" sz="1500"/>
          </a:p>
          <a:p>
            <a:pPr algn="just">
              <a:lnSpc>
                <a:spcPct val="85000"/>
              </a:lnSpc>
            </a:pPr>
            <a:r>
              <a:rPr lang="it-IT" sz="1500"/>
              <a:t>Le distribuzioni per inquadramento e per età del bacino sono sostanzialmente coerenti con le caratteristiche della popolazione HR: mentre in HRS c’è un equilibrio tra under e over 40 anni di età e l’inquadramento prevalente è di livello operativo (60% livelli 4/5), in HRO l’85% del bacino supera i 40 anni ed è inquadrato dal 6 livello in su </a:t>
            </a:r>
          </a:p>
          <a:p>
            <a:pPr algn="just">
              <a:lnSpc>
                <a:spcPct val="85000"/>
              </a:lnSpc>
            </a:pPr>
            <a:endParaRPr lang="it-IT" sz="1500"/>
          </a:p>
          <a:p>
            <a:pPr algn="just">
              <a:lnSpc>
                <a:spcPct val="85000"/>
              </a:lnSpc>
            </a:pPr>
            <a:r>
              <a:rPr lang="it-IT" sz="1500"/>
              <a:t>I cluster di HRO più significativi sono rappresentati dai territori (34% del bacino complessivo) e dalle funzioni di HQ (25%)</a:t>
            </a:r>
          </a:p>
          <a:p>
            <a:pPr algn="just">
              <a:lnSpc>
                <a:spcPct val="50000"/>
              </a:lnSpc>
            </a:pPr>
            <a:endParaRPr lang="it-IT" sz="1500"/>
          </a:p>
          <a:p>
            <a:pPr algn="just">
              <a:lnSpc>
                <a:spcPct val="85000"/>
              </a:lnSpc>
            </a:pPr>
            <a:r>
              <a:rPr lang="it-IT" sz="1500"/>
              <a:t>In ambito territoriale non si registrano richieste di telelavoro al Sud, fatta eccezione per una risorsa “distaccata”</a:t>
            </a:r>
          </a:p>
          <a:p>
            <a:pPr algn="just">
              <a:lnSpc>
                <a:spcPct val="50000"/>
              </a:lnSpc>
            </a:pPr>
            <a:endParaRPr lang="it-IT" sz="1500"/>
          </a:p>
          <a:p>
            <a:pPr algn="just">
              <a:lnSpc>
                <a:spcPct val="85000"/>
              </a:lnSpc>
            </a:pPr>
            <a:r>
              <a:rPr lang="it-IT" sz="1500"/>
              <a:t>Le richieste di telelavoro nelle tre funzioni HR centrali si concentrano in ambito DM, dove si è registrata la più elevata partecipazione al progetto</a:t>
            </a:r>
          </a:p>
          <a:p>
            <a:pPr algn="just">
              <a:lnSpc>
                <a:spcPct val="85000"/>
              </a:lnSpc>
            </a:pPr>
            <a:endParaRPr lang="it-IT" sz="1500"/>
          </a:p>
        </p:txBody>
      </p:sp>
      <p:sp>
        <p:nvSpPr>
          <p:cNvPr id="61443" name="Titolo 1"/>
          <p:cNvSpPr>
            <a:spLocks noGrp="1"/>
          </p:cNvSpPr>
          <p:nvPr>
            <p:ph type="title" idx="4294967295"/>
          </p:nvPr>
        </p:nvSpPr>
        <p:spPr>
          <a:xfrm>
            <a:off x="468313" y="404813"/>
            <a:ext cx="8675687" cy="649287"/>
          </a:xfrm>
          <a:solidFill>
            <a:schemeClr val="bg1"/>
          </a:solidFill>
        </p:spPr>
        <p:txBody>
          <a:bodyPr/>
          <a:lstStyle/>
          <a:p>
            <a:pPr eaLnBrk="1" hangingPunct="1"/>
            <a:r>
              <a:rPr lang="it-IT" smtClean="0">
                <a:solidFill>
                  <a:srgbClr val="FF0000"/>
                </a:solidFill>
              </a:rPr>
              <a:t>Il bacino di sperimentazione: Highlights</a:t>
            </a:r>
            <a:r>
              <a:rPr lang="it-IT" smtClean="0"/>
              <a:t>         	   1/2</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97"/>
          <p:cNvSpPr>
            <a:spLocks noChangeArrowheads="1"/>
          </p:cNvSpPr>
          <p:nvPr/>
        </p:nvSpPr>
        <p:spPr bwMode="auto">
          <a:xfrm>
            <a:off x="457200" y="333375"/>
            <a:ext cx="8578850" cy="935038"/>
          </a:xfrm>
          <a:prstGeom prst="rect">
            <a:avLst/>
          </a:prstGeom>
          <a:noFill/>
          <a:ln w="9525">
            <a:noFill/>
            <a:miter lim="800000"/>
            <a:headEnd/>
            <a:tailEnd/>
          </a:ln>
        </p:spPr>
        <p:txBody>
          <a:bodyPr anchor="b"/>
          <a:lstStyle/>
          <a:p>
            <a:pPr>
              <a:lnSpc>
                <a:spcPct val="80000"/>
              </a:lnSpc>
            </a:pPr>
            <a:r>
              <a:rPr lang="it-IT" sz="2600">
                <a:solidFill>
                  <a:srgbClr val="FF0000"/>
                </a:solidFill>
              </a:rPr>
              <a:t>Bacino di sperimentazione HR: 44 richieste              2/2                                            </a:t>
            </a:r>
          </a:p>
          <a:p>
            <a:pPr>
              <a:lnSpc>
                <a:spcPct val="80000"/>
              </a:lnSpc>
            </a:pPr>
            <a:endParaRPr lang="it-IT" sz="2600" i="1">
              <a:solidFill>
                <a:schemeClr val="bg2"/>
              </a:solidFill>
            </a:endParaRPr>
          </a:p>
        </p:txBody>
      </p:sp>
      <p:pic>
        <p:nvPicPr>
          <p:cNvPr id="62466" name="Picture 3777"/>
          <p:cNvPicPr>
            <a:picLocks noChangeAspect="1" noChangeArrowheads="1"/>
          </p:cNvPicPr>
          <p:nvPr/>
        </p:nvPicPr>
        <p:blipFill>
          <a:blip r:embed="rId2"/>
          <a:srcRect/>
          <a:stretch>
            <a:fillRect/>
          </a:stretch>
        </p:blipFill>
        <p:spPr bwMode="auto">
          <a:xfrm>
            <a:off x="107950" y="1125538"/>
            <a:ext cx="8928100" cy="4824412"/>
          </a:xfrm>
          <a:prstGeom prst="rect">
            <a:avLst/>
          </a:prstGeom>
          <a:noFill/>
          <a:ln w="9525">
            <a:noFill/>
            <a:miter lim="800000"/>
            <a:headEnd/>
            <a:tailEnd/>
          </a:ln>
        </p:spPr>
      </p:pic>
      <p:graphicFrame>
        <p:nvGraphicFramePr>
          <p:cNvPr id="126673" name="Group 3793"/>
          <p:cNvGraphicFramePr>
            <a:graphicFrameLocks noGrp="1"/>
          </p:cNvGraphicFramePr>
          <p:nvPr/>
        </p:nvGraphicFramePr>
        <p:xfrm>
          <a:off x="323850" y="6021388"/>
          <a:ext cx="8064500" cy="427037"/>
        </p:xfrm>
        <a:graphic>
          <a:graphicData uri="http://schemas.openxmlformats.org/drawingml/2006/table">
            <a:tbl>
              <a:tblPr/>
              <a:tblGrid>
                <a:gridCol w="8064500"/>
              </a:tblGrid>
              <a:tr h="1809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800" b="0" i="0" u="none" strike="noStrike" cap="none" normalizeH="0" baseline="0" smtClean="0">
                          <a:ln>
                            <a:noFill/>
                          </a:ln>
                          <a:solidFill>
                            <a:schemeClr val="tx1"/>
                          </a:solidFill>
                          <a:effectLst/>
                          <a:latin typeface="Verdana" pitchFamily="34" charset="0"/>
                          <a:cs typeface="Arial" charset="0"/>
                        </a:rPr>
                        <a:t>(*) Funzioni HQ (Resp. - Saraceno, Cardamone, Capogrosso, Sforza), Funzioni CENTRALI (Resp. - Antilici, Paolucci, Cappelletti)</a:t>
                      </a:r>
                      <a:endParaRPr kumimoji="0" lang="it-IT" sz="1600" b="0" i="0" u="none" strike="noStrike" cap="none" normalizeH="0" baseline="0" smtClean="0">
                        <a:ln>
                          <a:noFill/>
                        </a:ln>
                        <a:solidFill>
                          <a:schemeClr val="tx1"/>
                        </a:solidFill>
                        <a:effectLst/>
                        <a:latin typeface="Franklin Gothic Demi" pitchFamily="34" charset="0"/>
                        <a:cs typeface="Arial" charset="0"/>
                      </a:endParaRPr>
                    </a:p>
                  </a:txBody>
                  <a:tcPr anchor="b" horzOverflow="overflow">
                    <a:lnL>
                      <a:noFill/>
                    </a:lnL>
                    <a:lnR>
                      <a:noFill/>
                    </a:lnR>
                    <a:lnT>
                      <a:noFill/>
                    </a:lnT>
                    <a:lnB>
                      <a:noFill/>
                    </a:lnB>
                    <a:lnTlToBr>
                      <a:noFill/>
                    </a:lnTlToBr>
                    <a:lnBlToTr>
                      <a:noFill/>
                    </a:lnBlToTr>
                    <a:noFill/>
                  </a:tcPr>
                </a:tc>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800" b="0" i="0" u="none" strike="noStrike" cap="none" normalizeH="0" baseline="0" smtClean="0">
                          <a:ln>
                            <a:noFill/>
                          </a:ln>
                          <a:solidFill>
                            <a:schemeClr val="tx1"/>
                          </a:solidFill>
                          <a:effectLst/>
                          <a:latin typeface="Verdana" pitchFamily="34" charset="0"/>
                          <a:cs typeface="Arial" charset="0"/>
                        </a:rPr>
                        <a:t>Personale Distaccati (Cralt e HRO.PS.SUP - SERVICE UNIT PIANIFICAZIONE)</a:t>
                      </a:r>
                      <a:endParaRPr kumimoji="0" lang="it-IT" sz="1600" b="0" i="0" u="none" strike="noStrike" cap="none" normalizeH="0" baseline="0" smtClean="0">
                        <a:ln>
                          <a:noFill/>
                        </a:ln>
                        <a:solidFill>
                          <a:schemeClr val="tx1"/>
                        </a:solidFill>
                        <a:effectLst/>
                        <a:latin typeface="Franklin Gothic Demi" pitchFamily="34" charset="0"/>
                        <a:cs typeface="Arial" charset="0"/>
                      </a:endParaRPr>
                    </a:p>
                  </a:txBody>
                  <a:tcPr anchor="b" horzOverflow="overflow">
                    <a:lnL>
                      <a:noFill/>
                    </a:lnL>
                    <a:lnR>
                      <a:noFill/>
                    </a:lnR>
                    <a:lnT>
                      <a:noFill/>
                    </a:lnT>
                    <a:lnB>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2"/>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D0575DD4-F82C-43C8-BEAE-E73829897604}" type="slidenum">
              <a:rPr lang="it-IT" sz="1000">
                <a:solidFill>
                  <a:srgbClr val="7E7E7E"/>
                </a:solidFill>
                <a:latin typeface="+mn-lt"/>
                <a:cs typeface="+mn-cs"/>
              </a:rPr>
              <a:pPr algn="r">
                <a:defRPr/>
              </a:pPr>
              <a:t>8</a:t>
            </a:fld>
            <a:endParaRPr lang="it-IT" sz="1000">
              <a:solidFill>
                <a:srgbClr val="7E7E7E"/>
              </a:solidFill>
              <a:latin typeface="+mn-lt"/>
              <a:cs typeface="+mn-cs"/>
            </a:endParaRPr>
          </a:p>
        </p:txBody>
      </p:sp>
      <p:sp>
        <p:nvSpPr>
          <p:cNvPr id="63490" name="Text Box 3"/>
          <p:cNvSpPr txBox="1">
            <a:spLocks noChangeArrowheads="1"/>
          </p:cNvSpPr>
          <p:nvPr/>
        </p:nvSpPr>
        <p:spPr bwMode="auto">
          <a:xfrm>
            <a:off x="71438" y="981075"/>
            <a:ext cx="8964612" cy="5373688"/>
          </a:xfrm>
          <a:prstGeom prst="rect">
            <a:avLst/>
          </a:prstGeom>
          <a:noFill/>
          <a:ln w="9525">
            <a:noFill/>
            <a:miter lim="800000"/>
            <a:headEnd/>
            <a:tailEnd/>
          </a:ln>
        </p:spPr>
        <p:txBody>
          <a:bodyPr>
            <a:spAutoFit/>
          </a:bodyPr>
          <a:lstStyle/>
          <a:p>
            <a:pPr algn="just"/>
            <a:r>
              <a:rPr lang="it-IT" sz="1800">
                <a:solidFill>
                  <a:schemeClr val="tx2"/>
                </a:solidFill>
              </a:rPr>
              <a:t>Partecipazione alla sperimentazione</a:t>
            </a:r>
          </a:p>
          <a:p>
            <a:pPr algn="just">
              <a:buClr>
                <a:schemeClr val="tx2"/>
              </a:buClr>
              <a:buFont typeface="Arial" charset="0"/>
              <a:buNone/>
            </a:pPr>
            <a:r>
              <a:rPr lang="it-IT" sz="1500"/>
              <a:t>L’iniziativa è destinata alla soddisfazione delle richieste espresse in occasione de </a:t>
            </a:r>
            <a:r>
              <a:rPr lang="it-IT" sz="1500" i="1"/>
              <a:t>Il mio progetto, il mio futuro</a:t>
            </a:r>
            <a:r>
              <a:rPr lang="it-IT" sz="1500"/>
              <a:t>, fatta salva la valutazione aziendale sulle capacità del dipendente di operare in autonomia e sulla salvaguardia della funzionalità operativa</a:t>
            </a:r>
          </a:p>
          <a:p>
            <a:pPr algn="just">
              <a:lnSpc>
                <a:spcPct val="50000"/>
              </a:lnSpc>
              <a:buClr>
                <a:schemeClr val="tx2"/>
              </a:buClr>
              <a:buFont typeface="Arial" charset="0"/>
              <a:buNone/>
            </a:pPr>
            <a:endParaRPr lang="it-IT" sz="1500"/>
          </a:p>
          <a:p>
            <a:pPr algn="just">
              <a:buClr>
                <a:schemeClr val="tx2"/>
              </a:buClr>
              <a:buFont typeface="Arial" charset="0"/>
              <a:buNone/>
            </a:pPr>
            <a:r>
              <a:rPr lang="it-IT" sz="1500"/>
              <a:t>Facoltà di recesso da ambo le parti con un preavviso minimo di 2 mesi; al termine della sperimentazione delle durata di 6 mesi è prevista una verifica complessiva</a:t>
            </a:r>
          </a:p>
          <a:p>
            <a:pPr algn="just">
              <a:lnSpc>
                <a:spcPct val="50000"/>
              </a:lnSpc>
              <a:buClr>
                <a:schemeClr val="tx2"/>
              </a:buClr>
              <a:buFont typeface="Arial" charset="0"/>
              <a:buChar char="•"/>
            </a:pPr>
            <a:endParaRPr lang="it-IT" sz="1500"/>
          </a:p>
          <a:p>
            <a:pPr algn="just">
              <a:buClr>
                <a:schemeClr val="tx2"/>
              </a:buClr>
              <a:buFont typeface="Arial" charset="0"/>
              <a:buNone/>
            </a:pPr>
            <a:r>
              <a:rPr lang="it-IT" sz="1500"/>
              <a:t>Presupposto indispensabile: attivazione a nome del telelavoratore di una connessione ADSL con Telecom Italia, con rimborso del canone mensile per la connettività per il periodo di partecipazione alla sperimentazione</a:t>
            </a:r>
          </a:p>
          <a:p>
            <a:pPr algn="just">
              <a:lnSpc>
                <a:spcPct val="80000"/>
              </a:lnSpc>
            </a:pPr>
            <a:endParaRPr lang="it-IT" sz="1500"/>
          </a:p>
          <a:p>
            <a:pPr algn="just"/>
            <a:r>
              <a:rPr lang="it-IT" sz="1800">
                <a:solidFill>
                  <a:schemeClr val="tx2"/>
                </a:solidFill>
              </a:rPr>
              <a:t>Orario di lavoro</a:t>
            </a:r>
          </a:p>
          <a:p>
            <a:pPr algn="just">
              <a:buClr>
                <a:schemeClr val="tx2"/>
              </a:buClr>
              <a:buFont typeface="Arial" charset="0"/>
              <a:buNone/>
            </a:pPr>
            <a:r>
              <a:rPr lang="it-IT" sz="1500"/>
              <a:t>Ferma restando la durata del normale orario di lavoro settimanale, il telelavoratore che svolge attività professionali presterà servizio in un arco orario compreso tra le 8 e le 20, il telelavoratore che svolge attività operative presterà servizio con i medesimi orari previsti nel settore di appartenenza ad eccezione di coloro che svolgono attività di back office che su autorizzazione del responsabile, potranno prevedere una diversa collocazione oraria della prestazione nella fascia oraria 8 - 20 </a:t>
            </a:r>
          </a:p>
          <a:p>
            <a:pPr algn="just">
              <a:lnSpc>
                <a:spcPct val="70000"/>
              </a:lnSpc>
              <a:buClr>
                <a:schemeClr val="tx2"/>
              </a:buClr>
              <a:buFont typeface="Arial" charset="0"/>
              <a:buNone/>
            </a:pPr>
            <a:endParaRPr lang="it-IT" sz="1500"/>
          </a:p>
          <a:p>
            <a:pPr algn="just"/>
            <a:r>
              <a:rPr lang="it-IT" sz="1800">
                <a:solidFill>
                  <a:schemeClr val="tx2"/>
                </a:solidFill>
              </a:rPr>
              <a:t>Programmazione della prestazione in telelavoro</a:t>
            </a:r>
          </a:p>
          <a:p>
            <a:pPr algn="just">
              <a:buClr>
                <a:schemeClr val="tx2"/>
              </a:buClr>
              <a:buFont typeface="Arial" charset="0"/>
              <a:buNone/>
            </a:pPr>
            <a:r>
              <a:rPr lang="it-IT" sz="1500"/>
              <a:t>La prestazione lavorativa, in base al settore di appartenenza, si svolgerà in media dai 2 ai 4 giorni alla settimana presso il proprio domicilio. La calendarizzazione delle giornate di telelavoro sarà pianificata mensilmente con il responsabile secondo le necessità aziendali (disponibilità postazioni, partecipazione a riunioni, ecc.) e sarà resa visibile al restante personale della struttura tramite un apposito software</a:t>
            </a:r>
          </a:p>
        </p:txBody>
      </p:sp>
      <p:sp>
        <p:nvSpPr>
          <p:cNvPr id="63491" name="Rectangle 2"/>
          <p:cNvSpPr>
            <a:spLocks noChangeArrowheads="1"/>
          </p:cNvSpPr>
          <p:nvPr/>
        </p:nvSpPr>
        <p:spPr bwMode="auto">
          <a:xfrm>
            <a:off x="485775" y="549275"/>
            <a:ext cx="8362950" cy="455613"/>
          </a:xfrm>
          <a:prstGeom prst="rect">
            <a:avLst/>
          </a:prstGeom>
          <a:noFill/>
          <a:ln w="9525">
            <a:noFill/>
            <a:miter lim="800000"/>
            <a:headEnd/>
            <a:tailEnd/>
          </a:ln>
        </p:spPr>
        <p:txBody>
          <a:bodyPr anchor="b"/>
          <a:lstStyle/>
          <a:p>
            <a:pPr algn="just"/>
            <a:r>
              <a:rPr lang="it-IT" sz="2600">
                <a:solidFill>
                  <a:schemeClr val="tx2"/>
                </a:solidFill>
              </a:rPr>
              <a:t>Aspetti normativi				            	 1/2</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2"/>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610047A1-434D-466D-BAD6-DDCC464211DC}" type="slidenum">
              <a:rPr lang="it-IT" sz="1000">
                <a:solidFill>
                  <a:srgbClr val="7E7E7E"/>
                </a:solidFill>
                <a:latin typeface="+mn-lt"/>
                <a:cs typeface="+mn-cs"/>
              </a:rPr>
              <a:pPr algn="r">
                <a:defRPr/>
              </a:pPr>
              <a:t>9</a:t>
            </a:fld>
            <a:endParaRPr lang="it-IT" sz="1000">
              <a:solidFill>
                <a:srgbClr val="7E7E7E"/>
              </a:solidFill>
              <a:latin typeface="+mn-lt"/>
              <a:cs typeface="+mn-cs"/>
            </a:endParaRPr>
          </a:p>
        </p:txBody>
      </p:sp>
      <p:sp>
        <p:nvSpPr>
          <p:cNvPr id="65538" name="Text Box 3"/>
          <p:cNvSpPr txBox="1">
            <a:spLocks noChangeArrowheads="1"/>
          </p:cNvSpPr>
          <p:nvPr/>
        </p:nvSpPr>
        <p:spPr bwMode="auto">
          <a:xfrm>
            <a:off x="107950" y="836613"/>
            <a:ext cx="8856663" cy="5554662"/>
          </a:xfrm>
          <a:prstGeom prst="rect">
            <a:avLst/>
          </a:prstGeom>
          <a:noFill/>
          <a:ln w="9525">
            <a:noFill/>
            <a:miter lim="800000"/>
            <a:headEnd/>
            <a:tailEnd/>
          </a:ln>
        </p:spPr>
        <p:txBody>
          <a:bodyPr>
            <a:spAutoFit/>
          </a:bodyPr>
          <a:lstStyle/>
          <a:p>
            <a:pPr algn="just"/>
            <a:r>
              <a:rPr lang="it-IT" sz="1800">
                <a:solidFill>
                  <a:schemeClr val="tx2"/>
                </a:solidFill>
              </a:rPr>
              <a:t>Presenza/assenza del dipendente</a:t>
            </a:r>
          </a:p>
          <a:p>
            <a:pPr algn="just">
              <a:buClr>
                <a:schemeClr val="tx2"/>
              </a:buClr>
              <a:buFont typeface="Arial" charset="0"/>
              <a:buNone/>
            </a:pPr>
            <a:r>
              <a:rPr lang="it-IT" sz="1500"/>
              <a:t>Nelle giornate di telelavoro l’inizio di ciascuna sessione lavorativa coinciderà con la connessione da remoto al sistema informativo aziendale (VPN) ed il termine con la relativa disconnessione</a:t>
            </a:r>
          </a:p>
          <a:p>
            <a:pPr algn="just">
              <a:spcBef>
                <a:spcPct val="40000"/>
              </a:spcBef>
              <a:buClr>
                <a:schemeClr val="tx2"/>
              </a:buClr>
              <a:buFont typeface="Arial" charset="0"/>
              <a:buNone/>
            </a:pPr>
            <a:r>
              <a:rPr lang="it-IT" sz="1500"/>
              <a:t>L’attestazione della prestazione complessiva giornaliera avverrà attraverso l’inserimento da parte del lavoratore sulla piattaforma </a:t>
            </a:r>
            <a:r>
              <a:rPr lang="it-IT" sz="1500" i="1"/>
              <a:t>noi.selfservice </a:t>
            </a:r>
            <a:r>
              <a:rPr lang="it-IT" sz="1500"/>
              <a:t>e la relativa convalida da parte del responsabile. Il telelavoratore si avvarrà del servizio di instant messaging (“Communicator”) per evidenziare il suo </a:t>
            </a:r>
            <a:r>
              <a:rPr lang="it-IT" sz="1500" i="1"/>
              <a:t>status</a:t>
            </a:r>
            <a:r>
              <a:rPr lang="it-IT" sz="1500"/>
              <a:t> operativo</a:t>
            </a:r>
          </a:p>
          <a:p>
            <a:pPr algn="just">
              <a:spcBef>
                <a:spcPct val="40000"/>
              </a:spcBef>
              <a:buClr>
                <a:schemeClr val="tx2"/>
              </a:buClr>
              <a:buFont typeface="Arial" charset="0"/>
              <a:buNone/>
            </a:pPr>
            <a:r>
              <a:rPr lang="it-IT" sz="1500"/>
              <a:t>E’ prevista la fruizione di un intervallo nella normale fascia oraria di refezione meridiana</a:t>
            </a:r>
          </a:p>
          <a:p>
            <a:pPr algn="just">
              <a:spcBef>
                <a:spcPct val="40000"/>
              </a:spcBef>
              <a:buClr>
                <a:schemeClr val="tx2"/>
              </a:buClr>
              <a:buFont typeface="Arial" charset="0"/>
              <a:buNone/>
            </a:pPr>
            <a:r>
              <a:rPr lang="it-IT" sz="1500"/>
              <a:t>In accordo si specificherà che l’utilizzo dei sistemi informativi per rilevare le attività del telelavoratore non costituisce controllo a distanza</a:t>
            </a:r>
          </a:p>
          <a:p>
            <a:pPr algn="just">
              <a:lnSpc>
                <a:spcPct val="0"/>
              </a:lnSpc>
              <a:spcBef>
                <a:spcPct val="40000"/>
              </a:spcBef>
              <a:buClr>
                <a:schemeClr val="tx2"/>
              </a:buClr>
              <a:buFont typeface="Arial" charset="0"/>
              <a:buNone/>
            </a:pPr>
            <a:endParaRPr lang="it-IT" sz="1500"/>
          </a:p>
          <a:p>
            <a:pPr algn="just"/>
            <a:r>
              <a:rPr lang="it-IT" sz="1800">
                <a:solidFill>
                  <a:schemeClr val="tx2"/>
                </a:solidFill>
              </a:rPr>
              <a:t>Trattamento di refezione e trasferta</a:t>
            </a:r>
          </a:p>
          <a:p>
            <a:pPr algn="just">
              <a:buClr>
                <a:srgbClr val="FF0000"/>
              </a:buClr>
              <a:buFont typeface="Arial" charset="0"/>
              <a:buNone/>
            </a:pPr>
            <a:r>
              <a:rPr lang="it-IT" sz="1500"/>
              <a:t>Per la prestazione resa presso il proprio domicilio, al telelavoratore non saranno riconosciuti compensi per trasferta/prestazioni fuori sede; per i rientri presso l’ordinaria sede di lavoro, ai telelavoratori non saranno applicati i trattamenti di locomozione/trasferta</a:t>
            </a:r>
          </a:p>
          <a:p>
            <a:pPr algn="just">
              <a:lnSpc>
                <a:spcPct val="20000"/>
              </a:lnSpc>
              <a:buClr>
                <a:srgbClr val="FF0000"/>
              </a:buClr>
              <a:buFont typeface="Arial" charset="0"/>
              <a:buNone/>
            </a:pPr>
            <a:endParaRPr lang="it-IT" sz="1500"/>
          </a:p>
          <a:p>
            <a:pPr algn="just">
              <a:buClr>
                <a:srgbClr val="FF0000"/>
              </a:buClr>
              <a:buFont typeface="Arial" charset="0"/>
              <a:buNone/>
            </a:pPr>
            <a:r>
              <a:rPr lang="it-IT" sz="1500"/>
              <a:t>Il saving derivante dal non riconoscimento del buono pasto nelle giornate di telelavoro è da valutare in considerazione del mantenimento nelle precedenti esperienze di telelavoro</a:t>
            </a:r>
          </a:p>
          <a:p>
            <a:pPr algn="just">
              <a:lnSpc>
                <a:spcPct val="40000"/>
              </a:lnSpc>
              <a:buFont typeface="Arial" charset="0"/>
              <a:buNone/>
            </a:pPr>
            <a:endParaRPr lang="it-IT" sz="1800">
              <a:solidFill>
                <a:schemeClr val="tx2"/>
              </a:solidFill>
            </a:endParaRPr>
          </a:p>
          <a:p>
            <a:r>
              <a:rPr lang="it-IT" sz="1800">
                <a:solidFill>
                  <a:schemeClr val="tx2"/>
                </a:solidFill>
              </a:rPr>
              <a:t>Sorveglianza sanitaria</a:t>
            </a:r>
          </a:p>
          <a:p>
            <a:pPr algn="just"/>
            <a:r>
              <a:rPr lang="it-IT" sz="1500">
                <a:solidFill>
                  <a:srgbClr val="000000"/>
                </a:solidFill>
              </a:rPr>
              <a:t>Il telelavoratore è sottoposto a sorveglianza sanitaria poichè si configura come "videoterminalista" </a:t>
            </a:r>
            <a:r>
              <a:rPr lang="it-IT" sz="1500"/>
              <a:t>con particolare riferimento a rischi per la vista e per gli occhi e rischi per l’apparato muscolo-scheletrico</a:t>
            </a:r>
            <a:r>
              <a:rPr lang="it-IT" sz="1500">
                <a:solidFill>
                  <a:srgbClr val="000000"/>
                </a:solidFill>
              </a:rPr>
              <a:t>. La periodicità delle visite di controllo è quinquennale o, per i lavoratori idonei con prescrizioni o limitazioni o che abbiano compiuto il 50° anno di età, biennale con un costo di 30€ a visita</a:t>
            </a:r>
          </a:p>
        </p:txBody>
      </p:sp>
      <p:sp>
        <p:nvSpPr>
          <p:cNvPr id="65539" name="Rectangle 2"/>
          <p:cNvSpPr>
            <a:spLocks noChangeArrowheads="1"/>
          </p:cNvSpPr>
          <p:nvPr/>
        </p:nvSpPr>
        <p:spPr bwMode="auto">
          <a:xfrm>
            <a:off x="468313" y="476250"/>
            <a:ext cx="8424862" cy="455613"/>
          </a:xfrm>
          <a:prstGeom prst="rect">
            <a:avLst/>
          </a:prstGeom>
          <a:noFill/>
          <a:ln w="9525">
            <a:noFill/>
            <a:miter lim="800000"/>
            <a:headEnd/>
            <a:tailEnd/>
          </a:ln>
        </p:spPr>
        <p:txBody>
          <a:bodyPr anchor="b"/>
          <a:lstStyle/>
          <a:p>
            <a:pPr algn="just"/>
            <a:r>
              <a:rPr lang="it-IT" sz="2600">
                <a:solidFill>
                  <a:schemeClr val="tx2"/>
                </a:solidFill>
              </a:rPr>
              <a:t>Aspetti normativi                  	     			  2/2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2"/>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9D7887BB-2A15-4057-8015-EB348561B08D}" type="slidenum">
              <a:rPr lang="it-IT" sz="1000">
                <a:solidFill>
                  <a:srgbClr val="7E7E7E"/>
                </a:solidFill>
                <a:latin typeface="+mn-lt"/>
                <a:cs typeface="+mn-cs"/>
              </a:rPr>
              <a:pPr algn="r">
                <a:defRPr/>
              </a:pPr>
              <a:t>10</a:t>
            </a:fld>
            <a:endParaRPr lang="it-IT" sz="1000">
              <a:solidFill>
                <a:srgbClr val="7E7E7E"/>
              </a:solidFill>
              <a:latin typeface="+mn-lt"/>
              <a:cs typeface="+mn-cs"/>
            </a:endParaRPr>
          </a:p>
        </p:txBody>
      </p:sp>
      <p:sp>
        <p:nvSpPr>
          <p:cNvPr id="67586" name="Rectangle 2"/>
          <p:cNvSpPr>
            <a:spLocks noChangeArrowheads="1"/>
          </p:cNvSpPr>
          <p:nvPr/>
        </p:nvSpPr>
        <p:spPr bwMode="auto">
          <a:xfrm>
            <a:off x="468313" y="188913"/>
            <a:ext cx="8362950" cy="863600"/>
          </a:xfrm>
          <a:prstGeom prst="rect">
            <a:avLst/>
          </a:prstGeom>
          <a:noFill/>
          <a:ln w="9525">
            <a:noFill/>
            <a:miter lim="800000"/>
            <a:headEnd/>
            <a:tailEnd/>
          </a:ln>
        </p:spPr>
        <p:txBody>
          <a:bodyPr anchor="b"/>
          <a:lstStyle/>
          <a:p>
            <a:pPr algn="just"/>
            <a:r>
              <a:rPr lang="it-IT" sz="2600">
                <a:solidFill>
                  <a:schemeClr val="tx2"/>
                </a:solidFill>
              </a:rPr>
              <a:t>Requisiti: ambiente domestico e postazione di lavoro</a:t>
            </a:r>
          </a:p>
        </p:txBody>
      </p:sp>
      <p:sp>
        <p:nvSpPr>
          <p:cNvPr id="67587" name="Text Box 3"/>
          <p:cNvSpPr txBox="1">
            <a:spLocks noChangeArrowheads="1"/>
          </p:cNvSpPr>
          <p:nvPr/>
        </p:nvSpPr>
        <p:spPr bwMode="auto">
          <a:xfrm>
            <a:off x="457200" y="981075"/>
            <a:ext cx="8013700" cy="5383213"/>
          </a:xfrm>
          <a:prstGeom prst="rect">
            <a:avLst/>
          </a:prstGeom>
          <a:noFill/>
          <a:ln w="9525">
            <a:noFill/>
            <a:miter lim="800000"/>
            <a:headEnd/>
            <a:tailEnd/>
          </a:ln>
        </p:spPr>
        <p:txBody>
          <a:bodyPr>
            <a:spAutoFit/>
          </a:bodyPr>
          <a:lstStyle/>
          <a:p>
            <a:pPr marL="285750" indent="-285750" algn="just">
              <a:buClr>
                <a:schemeClr val="tx2"/>
              </a:buClr>
              <a:buFont typeface="Arial" charset="0"/>
              <a:buNone/>
            </a:pPr>
            <a:endParaRPr lang="it-IT" sz="1800">
              <a:solidFill>
                <a:schemeClr val="tx2"/>
              </a:solidFill>
            </a:endParaRPr>
          </a:p>
          <a:p>
            <a:pPr marL="285750" indent="-285750" algn="just">
              <a:buClr>
                <a:schemeClr val="tx2"/>
              </a:buClr>
              <a:buFont typeface="Arial" charset="0"/>
              <a:buNone/>
            </a:pPr>
            <a:r>
              <a:rPr lang="it-IT" sz="1800">
                <a:solidFill>
                  <a:schemeClr val="tx2"/>
                </a:solidFill>
              </a:rPr>
              <a:t>Ambiente domestico</a:t>
            </a:r>
          </a:p>
          <a:p>
            <a:pPr marL="285750" indent="-285750" algn="just">
              <a:buClr>
                <a:schemeClr val="tx2"/>
              </a:buClr>
              <a:buFontTx/>
              <a:buChar char="•"/>
            </a:pPr>
            <a:r>
              <a:rPr lang="it-IT" sz="1500"/>
              <a:t>Condizioni idonee di illuminamento, microclima e di esposizione ad agenti chimici, fisici e biologici</a:t>
            </a:r>
          </a:p>
          <a:p>
            <a:pPr marL="285750" indent="-285750" algn="just">
              <a:buClr>
                <a:schemeClr val="tx2"/>
              </a:buClr>
              <a:buFontTx/>
              <a:buChar char="•"/>
            </a:pPr>
            <a:r>
              <a:rPr lang="it-IT" sz="1500"/>
              <a:t>Conformità a norma di impianti elettrici, di riscaldamento o condizionamento</a:t>
            </a:r>
          </a:p>
          <a:p>
            <a:pPr marL="285750" indent="-285750" algn="just">
              <a:buClr>
                <a:schemeClr val="tx2"/>
              </a:buClr>
              <a:buFont typeface="Arial" charset="0"/>
              <a:buChar char="•"/>
            </a:pPr>
            <a:endParaRPr lang="it-IT" sz="1500"/>
          </a:p>
          <a:p>
            <a:pPr marL="285750" indent="-285750" algn="just">
              <a:buClr>
                <a:schemeClr val="tx2"/>
              </a:buClr>
              <a:buFont typeface="Arial" charset="0"/>
              <a:buNone/>
            </a:pPr>
            <a:r>
              <a:rPr lang="it-IT" sz="1800">
                <a:solidFill>
                  <a:schemeClr val="tx2"/>
                </a:solidFill>
              </a:rPr>
              <a:t>Postazione di lavoro</a:t>
            </a:r>
          </a:p>
          <a:p>
            <a:pPr marL="285750" indent="-285750" algn="just">
              <a:buClr>
                <a:schemeClr val="tx2"/>
              </a:buClr>
              <a:buFontTx/>
              <a:buChar char="•"/>
            </a:pPr>
            <a:r>
              <a:rPr lang="it-IT" sz="1500"/>
              <a:t>Conformità a norma di tavolo e sedia utilizzati dal televoratore a suo carico</a:t>
            </a:r>
          </a:p>
          <a:p>
            <a:pPr marL="285750" indent="-285750" algn="just">
              <a:buClr>
                <a:schemeClr val="tx2"/>
              </a:buClr>
              <a:buFontTx/>
              <a:buChar char="•"/>
            </a:pPr>
            <a:r>
              <a:rPr lang="it-IT" sz="1500"/>
              <a:t>Rispetto distanze e modalità per un corretta postura</a:t>
            </a:r>
          </a:p>
          <a:p>
            <a:pPr marL="285750" indent="-285750" algn="just">
              <a:buClr>
                <a:schemeClr val="tx2"/>
              </a:buClr>
              <a:buFont typeface="Arial" charset="0"/>
              <a:buNone/>
            </a:pPr>
            <a:endParaRPr lang="it-IT" sz="1500" b="1"/>
          </a:p>
          <a:p>
            <a:pPr marL="285750" indent="-285750" algn="just">
              <a:buClr>
                <a:schemeClr val="tx2"/>
              </a:buClr>
              <a:buFont typeface="Arial" charset="0"/>
              <a:buNone/>
            </a:pPr>
            <a:r>
              <a:rPr lang="it-IT" sz="1800">
                <a:solidFill>
                  <a:schemeClr val="tx2"/>
                </a:solidFill>
              </a:rPr>
              <a:t>Modalità di certificazione</a:t>
            </a:r>
          </a:p>
          <a:p>
            <a:pPr marL="285750" indent="-285750" algn="just">
              <a:buClr>
                <a:schemeClr val="tx2"/>
              </a:buClr>
              <a:buFontTx/>
              <a:buChar char="•"/>
            </a:pPr>
            <a:r>
              <a:rPr lang="it-IT" sz="1500"/>
              <a:t>Il lavoratore verrà adeguatamente formato sulle normative vigenti e sui requisiti che dovrà possedere l’ambiente e la postazione </a:t>
            </a:r>
          </a:p>
          <a:p>
            <a:pPr marL="285750" indent="-285750" algn="just">
              <a:buClr>
                <a:schemeClr val="tx2"/>
              </a:buClr>
              <a:buFontTx/>
              <a:buChar char="•"/>
            </a:pPr>
            <a:r>
              <a:rPr lang="it-IT" sz="1500"/>
              <a:t>Il lavoratore dovrà autocertificare la conformità dell'ambiente, degli impianti e della postazione di lavoro utilizzando una check list predisposta dall’azienda</a:t>
            </a:r>
          </a:p>
          <a:p>
            <a:pPr marL="285750" indent="-285750" algn="just">
              <a:buClr>
                <a:schemeClr val="tx2"/>
              </a:buClr>
              <a:buFontTx/>
              <a:buChar char="•"/>
            </a:pPr>
            <a:r>
              <a:rPr lang="it-IT" sz="1500"/>
              <a:t>L'azienda potrà effettuare controlli a campione per verificare la conformità dell’ambiente e delle postazioni</a:t>
            </a:r>
          </a:p>
          <a:p>
            <a:pPr marL="285750" indent="-285750" algn="just">
              <a:buClr>
                <a:schemeClr val="tx2"/>
              </a:buClr>
              <a:buFontTx/>
              <a:buChar char="•"/>
            </a:pPr>
            <a:endParaRPr lang="it-IT" sz="1500"/>
          </a:p>
          <a:p>
            <a:pPr marL="285750" indent="-285750" algn="just">
              <a:buClr>
                <a:schemeClr val="tx2"/>
              </a:buClr>
            </a:pPr>
            <a:r>
              <a:rPr lang="it-IT" sz="1800">
                <a:solidFill>
                  <a:schemeClr val="tx2"/>
                </a:solidFill>
              </a:rPr>
              <a:t>Stima costi</a:t>
            </a:r>
          </a:p>
          <a:p>
            <a:pPr marL="285750" indent="-285750" algn="just">
              <a:buClr>
                <a:schemeClr val="tx2"/>
              </a:buClr>
              <a:buFont typeface="Arial" charset="0"/>
              <a:buNone/>
            </a:pPr>
            <a:r>
              <a:rPr lang="it-IT" sz="1500"/>
              <a:t>Non sono previsti costi a carico aziendale</a:t>
            </a:r>
          </a:p>
          <a:p>
            <a:pPr marL="285750" indent="-285750" algn="just">
              <a:buClr>
                <a:schemeClr val="tx2"/>
              </a:buClr>
              <a:buFont typeface="Arial" charset="0"/>
              <a:buNone/>
            </a:pPr>
            <a:endParaRPr lang="it-IT" sz="1600" i="1">
              <a:solidFill>
                <a:schemeClr val="tx2"/>
              </a:solidFill>
            </a:endParaRPr>
          </a:p>
          <a:p>
            <a:pPr marL="285750" indent="-285750" algn="just">
              <a:buClr>
                <a:schemeClr val="tx2"/>
              </a:buClr>
              <a:buFont typeface="Arial" charset="0"/>
              <a:buChar char="•"/>
            </a:pPr>
            <a:endParaRPr lang="it-IT" sz="1600" i="1">
              <a:solidFill>
                <a:schemeClr val="tx2"/>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2"/>
          <p:cNvSpPr txBox="1">
            <a:spLocks noGrp="1"/>
          </p:cNvSpPr>
          <p:nvPr/>
        </p:nvSpPr>
        <p:spPr bwMode="auto">
          <a:xfrm>
            <a:off x="7667625" y="6381750"/>
            <a:ext cx="1008063" cy="331788"/>
          </a:xfrm>
          <a:prstGeom prst="rect">
            <a:avLst/>
          </a:prstGeom>
          <a:noFill/>
          <a:ln>
            <a:miter lim="800000"/>
            <a:headEnd/>
            <a:tailEnd/>
          </a:ln>
        </p:spPr>
        <p:txBody>
          <a:bodyPr anchor="b"/>
          <a:lstStyle/>
          <a:p>
            <a:pPr algn="r">
              <a:defRPr/>
            </a:pPr>
            <a:fld id="{361985C2-8663-4095-A7C2-BEA5096239FB}" type="slidenum">
              <a:rPr lang="it-IT" sz="1000">
                <a:solidFill>
                  <a:srgbClr val="7E7E7E"/>
                </a:solidFill>
                <a:latin typeface="+mn-lt"/>
                <a:cs typeface="+mn-cs"/>
              </a:rPr>
              <a:pPr algn="r">
                <a:defRPr/>
              </a:pPr>
              <a:t>11</a:t>
            </a:fld>
            <a:endParaRPr lang="it-IT" sz="1000">
              <a:solidFill>
                <a:srgbClr val="7E7E7E"/>
              </a:solidFill>
              <a:latin typeface="+mn-lt"/>
              <a:cs typeface="+mn-cs"/>
            </a:endParaRPr>
          </a:p>
        </p:txBody>
      </p:sp>
      <p:sp>
        <p:nvSpPr>
          <p:cNvPr id="69634" name="Rectangle 2"/>
          <p:cNvSpPr>
            <a:spLocks noChangeArrowheads="1"/>
          </p:cNvSpPr>
          <p:nvPr/>
        </p:nvSpPr>
        <p:spPr bwMode="auto">
          <a:xfrm>
            <a:off x="457200" y="260350"/>
            <a:ext cx="8362950" cy="863600"/>
          </a:xfrm>
          <a:prstGeom prst="rect">
            <a:avLst/>
          </a:prstGeom>
          <a:noFill/>
          <a:ln w="9525">
            <a:noFill/>
            <a:miter lim="800000"/>
            <a:headEnd/>
            <a:tailEnd/>
          </a:ln>
        </p:spPr>
        <p:txBody>
          <a:bodyPr anchor="b"/>
          <a:lstStyle/>
          <a:p>
            <a:pPr algn="just"/>
            <a:r>
              <a:rPr lang="it-IT" sz="2600">
                <a:solidFill>
                  <a:schemeClr val="tx2"/>
                </a:solidFill>
              </a:rPr>
              <a:t>Requisiti: hardware, software e connettività </a:t>
            </a:r>
          </a:p>
        </p:txBody>
      </p:sp>
      <p:sp>
        <p:nvSpPr>
          <p:cNvPr id="69635" name="Text Box 3"/>
          <p:cNvSpPr txBox="1">
            <a:spLocks noChangeArrowheads="1"/>
          </p:cNvSpPr>
          <p:nvPr/>
        </p:nvSpPr>
        <p:spPr bwMode="auto">
          <a:xfrm>
            <a:off x="457200" y="1268413"/>
            <a:ext cx="8027988" cy="5122862"/>
          </a:xfrm>
          <a:prstGeom prst="rect">
            <a:avLst/>
          </a:prstGeom>
          <a:noFill/>
          <a:ln w="9525">
            <a:noFill/>
            <a:miter lim="800000"/>
            <a:headEnd/>
            <a:tailEnd/>
          </a:ln>
        </p:spPr>
        <p:txBody>
          <a:bodyPr>
            <a:spAutoFit/>
          </a:bodyPr>
          <a:lstStyle/>
          <a:p>
            <a:pPr marL="268288" indent="-268288" algn="just">
              <a:buClr>
                <a:schemeClr val="tx2"/>
              </a:buClr>
              <a:buFont typeface="Arial" charset="0"/>
              <a:buNone/>
            </a:pPr>
            <a:r>
              <a:rPr lang="it-IT" sz="1800">
                <a:solidFill>
                  <a:schemeClr val="tx2"/>
                </a:solidFill>
              </a:rPr>
              <a:t>Hardware</a:t>
            </a:r>
          </a:p>
          <a:p>
            <a:pPr marL="268288" indent="-268288" algn="just">
              <a:buClr>
                <a:schemeClr val="tx2"/>
              </a:buClr>
              <a:buFontTx/>
              <a:buChar char="•"/>
            </a:pPr>
            <a:r>
              <a:rPr lang="it-IT" sz="1500"/>
              <a:t>Personal computer portatile con schermo da 15” e webcam incorporata (conforme a standard da policy)</a:t>
            </a:r>
          </a:p>
          <a:p>
            <a:pPr marL="268288" indent="-268288" algn="just">
              <a:buClr>
                <a:schemeClr val="tx2"/>
              </a:buClr>
              <a:buFontTx/>
              <a:buChar char="•"/>
            </a:pPr>
            <a:r>
              <a:rPr lang="it-IT" sz="1500"/>
              <a:t>Accessori: tastiera e mouse aggiuntivi, docking station </a:t>
            </a:r>
          </a:p>
          <a:p>
            <a:pPr marL="268288" indent="-268288" algn="just">
              <a:buClr>
                <a:schemeClr val="tx2"/>
              </a:buClr>
            </a:pPr>
            <a:endParaRPr lang="it-IT" sz="1500"/>
          </a:p>
          <a:p>
            <a:pPr marL="268288" indent="-268288"/>
            <a:r>
              <a:rPr lang="it-IT" sz="1800">
                <a:solidFill>
                  <a:schemeClr val="tx2"/>
                </a:solidFill>
              </a:rPr>
              <a:t>Software</a:t>
            </a:r>
          </a:p>
          <a:p>
            <a:pPr marL="268288" indent="-268288" algn="just">
              <a:buClr>
                <a:schemeClr val="tx2"/>
              </a:buClr>
              <a:buFontTx/>
              <a:buChar char="•"/>
            </a:pPr>
            <a:r>
              <a:rPr lang="it-IT" sz="1500"/>
              <a:t>Suite Microsoft XP o 7.0 in base agli applicativi da utilizzare</a:t>
            </a:r>
          </a:p>
          <a:p>
            <a:pPr marL="268288" indent="-268288" algn="just">
              <a:buClr>
                <a:schemeClr val="tx2"/>
              </a:buClr>
              <a:buFontTx/>
              <a:buChar char="•"/>
            </a:pPr>
            <a:r>
              <a:rPr lang="it-IT" sz="1500"/>
              <a:t>Installazione VPN per accesso da remoto alla rete privata aziendale con le stesse visibilità e profilature consentite all’interno delle sedi aziendali</a:t>
            </a:r>
          </a:p>
          <a:p>
            <a:pPr marL="268288" indent="-268288" algn="just">
              <a:buClr>
                <a:schemeClr val="tx2"/>
              </a:buClr>
            </a:pPr>
            <a:endParaRPr lang="it-IT" sz="1500"/>
          </a:p>
          <a:p>
            <a:pPr marL="268288" indent="-268288"/>
            <a:r>
              <a:rPr lang="it-IT" sz="1800">
                <a:solidFill>
                  <a:schemeClr val="tx2"/>
                </a:solidFill>
              </a:rPr>
              <a:t>Connettività</a:t>
            </a:r>
          </a:p>
          <a:p>
            <a:pPr marL="268288" indent="-268288" algn="just">
              <a:buClr>
                <a:schemeClr val="tx2"/>
              </a:buClr>
              <a:buFontTx/>
              <a:buChar char="•"/>
            </a:pPr>
            <a:r>
              <a:rPr lang="it-IT" sz="1500"/>
              <a:t>Attivazione di una connessione ADSL Flat con Telecom Italia con capacità minima di 7 Mbps;  migliori prestazioni sono assicurate da una connessione con capacità di  20 Mbps</a:t>
            </a:r>
          </a:p>
          <a:p>
            <a:pPr marL="268288" indent="-268288" algn="just">
              <a:buClr>
                <a:schemeClr val="tx2"/>
              </a:buClr>
              <a:buFont typeface="Arial" charset="0"/>
              <a:buNone/>
            </a:pPr>
            <a:endParaRPr lang="it-IT" sz="1800">
              <a:solidFill>
                <a:schemeClr val="tx2"/>
              </a:solidFill>
            </a:endParaRPr>
          </a:p>
          <a:p>
            <a:pPr marL="268288" indent="-268288" algn="just">
              <a:buClr>
                <a:schemeClr val="tx2"/>
              </a:buClr>
              <a:buFont typeface="Arial" charset="0"/>
              <a:buNone/>
            </a:pPr>
            <a:r>
              <a:rPr lang="it-IT" sz="1800">
                <a:solidFill>
                  <a:schemeClr val="tx2"/>
                </a:solidFill>
              </a:rPr>
              <a:t>Stima costi</a:t>
            </a:r>
          </a:p>
          <a:p>
            <a:pPr marL="268288" indent="-268288" algn="just">
              <a:buClr>
                <a:schemeClr val="tx2"/>
              </a:buClr>
              <a:buFontTx/>
              <a:buChar char="•"/>
            </a:pPr>
            <a:r>
              <a:rPr lang="it-IT" sz="1500"/>
              <a:t>Da verificare chi tra i richiedenti il telelavoro è già in possesso di un PC portatile conforme a policy con meno di 2 anni di utilizzo; se non presente o inadeguato verrà fornito con un costo di circa 450€ per il PC e di circa  180€ per gli accessori</a:t>
            </a:r>
          </a:p>
          <a:p>
            <a:pPr marL="268288" indent="-268288" algn="just">
              <a:buClr>
                <a:schemeClr val="tx2"/>
              </a:buClr>
              <a:buFontTx/>
              <a:buChar char="•"/>
            </a:pPr>
            <a:r>
              <a:rPr lang="it-IT" sz="1500"/>
              <a:t>Rimborso del canone per ADSL Flat 7 Mbps XX € (o 20 Mbps YY) (da verificare modalità di calcolo per contratti già in essere con tariffe in bundle fonia e ADSL)</a:t>
            </a:r>
            <a:endParaRPr lang="it-IT" sz="1500">
              <a:solidFill>
                <a:schemeClr val="tx2"/>
              </a:solidFill>
            </a:endParaRPr>
          </a:p>
          <a:p>
            <a:pPr marL="622300" lvl="1" indent="-174625"/>
            <a:endParaRPr lang="it-IT" sz="1500" i="1">
              <a:solidFill>
                <a:schemeClr val="tx2"/>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97"/>
          <p:cNvSpPr>
            <a:spLocks noChangeArrowheads="1"/>
          </p:cNvSpPr>
          <p:nvPr/>
        </p:nvSpPr>
        <p:spPr bwMode="auto">
          <a:xfrm>
            <a:off x="395288" y="615950"/>
            <a:ext cx="8785225" cy="436563"/>
          </a:xfrm>
          <a:prstGeom prst="rect">
            <a:avLst/>
          </a:prstGeom>
          <a:noFill/>
          <a:ln w="9525">
            <a:noFill/>
            <a:miter lim="800000"/>
            <a:headEnd/>
            <a:tailEnd/>
          </a:ln>
        </p:spPr>
        <p:txBody>
          <a:bodyPr anchor="b"/>
          <a:lstStyle/>
          <a:p>
            <a:pPr>
              <a:lnSpc>
                <a:spcPct val="80000"/>
              </a:lnSpc>
            </a:pPr>
            <a:r>
              <a:rPr lang="it-IT" sz="2600" b="1">
                <a:solidFill>
                  <a:srgbClr val="FF0000"/>
                </a:solidFill>
                <a:latin typeface="Franklin Gothic Medium" pitchFamily="34" charset="0"/>
              </a:rPr>
              <a:t> </a:t>
            </a:r>
            <a:r>
              <a:rPr lang="it-IT" sz="2600">
                <a:solidFill>
                  <a:srgbClr val="FF0000"/>
                </a:solidFill>
                <a:latin typeface="Franklin Gothic Medium" pitchFamily="34" charset="0"/>
              </a:rPr>
              <a:t>S</a:t>
            </a:r>
            <a:r>
              <a:rPr lang="it-IT" sz="2600">
                <a:solidFill>
                  <a:srgbClr val="FF0000"/>
                </a:solidFill>
              </a:rPr>
              <a:t>aving ipotizzati 1/2</a:t>
            </a:r>
          </a:p>
        </p:txBody>
      </p:sp>
      <p:sp>
        <p:nvSpPr>
          <p:cNvPr id="71682" name="AutoShape 121"/>
          <p:cNvSpPr>
            <a:spLocks noChangeArrowheads="1"/>
          </p:cNvSpPr>
          <p:nvPr/>
        </p:nvSpPr>
        <p:spPr bwMode="auto">
          <a:xfrm>
            <a:off x="215900" y="2589213"/>
            <a:ext cx="1619250" cy="1847850"/>
          </a:xfrm>
          <a:prstGeom prst="homePlate">
            <a:avLst>
              <a:gd name="adj" fmla="val 19287"/>
            </a:avLst>
          </a:prstGeom>
          <a:solidFill>
            <a:srgbClr val="FF0000"/>
          </a:solidFill>
          <a:ln w="9525">
            <a:noFill/>
            <a:miter lim="800000"/>
            <a:headEnd/>
            <a:tailEnd/>
          </a:ln>
        </p:spPr>
        <p:txBody>
          <a:bodyPr anchor="ctr"/>
          <a:lstStyle/>
          <a:p>
            <a:r>
              <a:rPr lang="it-IT" sz="1800">
                <a:solidFill>
                  <a:schemeClr val="bg1"/>
                </a:solidFill>
                <a:latin typeface="Franklin Gothic Medium" pitchFamily="34" charset="0"/>
              </a:rPr>
              <a:t>POSTAZIONI DI LAVORO</a:t>
            </a:r>
          </a:p>
        </p:txBody>
      </p:sp>
      <p:sp>
        <p:nvSpPr>
          <p:cNvPr id="71683" name="Rectangle 4"/>
          <p:cNvSpPr>
            <a:spLocks noChangeArrowheads="1"/>
          </p:cNvSpPr>
          <p:nvPr/>
        </p:nvSpPr>
        <p:spPr bwMode="auto">
          <a:xfrm>
            <a:off x="2195513" y="1163638"/>
            <a:ext cx="6553200" cy="4673600"/>
          </a:xfrm>
          <a:prstGeom prst="rect">
            <a:avLst/>
          </a:prstGeom>
          <a:noFill/>
          <a:ln w="9525">
            <a:solidFill>
              <a:srgbClr val="3399FF"/>
            </a:solidFill>
            <a:miter lim="800000"/>
            <a:headEnd/>
            <a:tailEnd/>
          </a:ln>
        </p:spPr>
        <p:txBody>
          <a:bodyPr anchor="ctr">
            <a:spAutoFit/>
          </a:bodyPr>
          <a:lstStyle/>
          <a:p>
            <a:pPr marL="177800" indent="-177800" algn="just">
              <a:buClr>
                <a:schemeClr val="tx2"/>
              </a:buClr>
              <a:buFontTx/>
              <a:buChar char="•"/>
            </a:pPr>
            <a:r>
              <a:rPr lang="it-IT" sz="1500"/>
              <a:t>Il telelavoro offre all’azienda l’opportunità di considerare nuove modalità di gestione delle postazioni di lavoro, per l’ottimizzazione e l’efficientamento degli spazi</a:t>
            </a:r>
          </a:p>
          <a:p>
            <a:pPr marL="177800" indent="-177800" algn="just">
              <a:buClr>
                <a:schemeClr val="tx2"/>
              </a:buClr>
              <a:buFontTx/>
              <a:buChar char="•"/>
            </a:pPr>
            <a:endParaRPr lang="it-IT" sz="1500"/>
          </a:p>
          <a:p>
            <a:pPr marL="177800" indent="-177800" algn="just">
              <a:buClr>
                <a:schemeClr val="tx2"/>
              </a:buClr>
              <a:buFontTx/>
              <a:buChar char="•"/>
            </a:pPr>
            <a:r>
              <a:rPr lang="it-IT" sz="1500"/>
              <a:t>E’ possibile ipotizzare per i telelavoratori il ricorso a postazioni condivise (da utilizzare nei giorni di presenza in ufficio), superando l’attuale logica di assegnazione individuale</a:t>
            </a:r>
          </a:p>
          <a:p>
            <a:pPr marL="177800" indent="-177800" algn="just">
              <a:buClr>
                <a:schemeClr val="tx2"/>
              </a:buClr>
            </a:pPr>
            <a:endParaRPr lang="it-IT" sz="1500"/>
          </a:p>
          <a:p>
            <a:pPr marL="177800" indent="-177800" algn="just">
              <a:buClr>
                <a:schemeClr val="tx2"/>
              </a:buClr>
              <a:buFontTx/>
              <a:buChar char="•"/>
            </a:pPr>
            <a:r>
              <a:rPr lang="it-IT" sz="1500"/>
              <a:t>Le caratteristiche di tali postazioni condivise consentono un ulteriore saving di spazio per l’applicazione di standard più ridotti (mobilio più compatto per uso PC portatile, ambienti open space)</a:t>
            </a:r>
          </a:p>
          <a:p>
            <a:pPr marL="177800" indent="-177800" algn="just">
              <a:buClr>
                <a:schemeClr val="tx2"/>
              </a:buClr>
            </a:pPr>
            <a:endParaRPr lang="it-IT" sz="1500"/>
          </a:p>
          <a:p>
            <a:pPr marL="177800" indent="-177800" algn="just">
              <a:buClr>
                <a:schemeClr val="tx2"/>
              </a:buClr>
              <a:buFontTx/>
              <a:buChar char="•"/>
            </a:pPr>
            <a:r>
              <a:rPr lang="it-IT" sz="1500"/>
              <a:t>Una stima puntuale dell’effettivo saving degli spazi è strettamente dipendente dalla numerosità del gruppo di telelavoratori in sperimentazione e soprattutto alla loro concentrazione sulle sedi aziendali</a:t>
            </a:r>
          </a:p>
          <a:p>
            <a:pPr marL="177800" indent="-177800" algn="just">
              <a:buClr>
                <a:schemeClr val="tx2"/>
              </a:buClr>
              <a:buFontTx/>
              <a:buChar char="•"/>
            </a:pPr>
            <a:endParaRPr lang="it-IT" sz="1500"/>
          </a:p>
          <a:p>
            <a:pPr marL="177800" indent="-177800" algn="just">
              <a:buClr>
                <a:schemeClr val="tx2"/>
              </a:buClr>
              <a:buFontTx/>
              <a:buChar char="•"/>
            </a:pPr>
            <a:r>
              <a:rPr lang="it-IT" sz="1500"/>
              <a:t>In linea del tutto teorica, se si concentrassero tutte le risorse nella stessa sede, con una media di 2 gg di telelavoro alla settimana, si potrebbe stimare un saving di circa il 25% delle postazioni</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97"/>
          <p:cNvSpPr>
            <a:spLocks noChangeArrowheads="1"/>
          </p:cNvSpPr>
          <p:nvPr/>
        </p:nvSpPr>
        <p:spPr bwMode="auto">
          <a:xfrm>
            <a:off x="468313" y="620713"/>
            <a:ext cx="8856662" cy="436562"/>
          </a:xfrm>
          <a:prstGeom prst="rect">
            <a:avLst/>
          </a:prstGeom>
          <a:noFill/>
          <a:ln w="9525">
            <a:noFill/>
            <a:miter lim="800000"/>
            <a:headEnd/>
            <a:tailEnd/>
          </a:ln>
        </p:spPr>
        <p:txBody>
          <a:bodyPr anchor="b"/>
          <a:lstStyle/>
          <a:p>
            <a:pPr>
              <a:lnSpc>
                <a:spcPct val="80000"/>
              </a:lnSpc>
            </a:pPr>
            <a:r>
              <a:rPr lang="it-IT" sz="2600">
                <a:solidFill>
                  <a:srgbClr val="FF0000"/>
                </a:solidFill>
              </a:rPr>
              <a:t>Saving ipotizzati 2/2  </a:t>
            </a:r>
          </a:p>
        </p:txBody>
      </p:sp>
      <p:sp>
        <p:nvSpPr>
          <p:cNvPr id="72706" name="AutoShape 122"/>
          <p:cNvSpPr>
            <a:spLocks noChangeArrowheads="1"/>
          </p:cNvSpPr>
          <p:nvPr/>
        </p:nvSpPr>
        <p:spPr bwMode="auto">
          <a:xfrm>
            <a:off x="341313" y="2190750"/>
            <a:ext cx="2143125" cy="2678113"/>
          </a:xfrm>
          <a:prstGeom prst="homePlate">
            <a:avLst>
              <a:gd name="adj" fmla="val 18801"/>
            </a:avLst>
          </a:prstGeom>
          <a:solidFill>
            <a:srgbClr val="FF0000"/>
          </a:solidFill>
          <a:ln w="9525">
            <a:noFill/>
            <a:miter lim="800000"/>
            <a:headEnd/>
            <a:tailEnd/>
          </a:ln>
        </p:spPr>
        <p:txBody>
          <a:bodyPr anchor="ctr"/>
          <a:lstStyle/>
          <a:p>
            <a:r>
              <a:rPr lang="it-IT" sz="1800">
                <a:solidFill>
                  <a:schemeClr val="bg1"/>
                </a:solidFill>
                <a:latin typeface="Franklin Gothic Medium" pitchFamily="34" charset="0"/>
              </a:rPr>
              <a:t>FINANZIAMENTI</a:t>
            </a:r>
          </a:p>
        </p:txBody>
      </p:sp>
      <p:sp>
        <p:nvSpPr>
          <p:cNvPr id="72707" name="Rectangle 4"/>
          <p:cNvSpPr>
            <a:spLocks noChangeArrowheads="1"/>
          </p:cNvSpPr>
          <p:nvPr/>
        </p:nvSpPr>
        <p:spPr bwMode="auto">
          <a:xfrm>
            <a:off x="2555875" y="1774825"/>
            <a:ext cx="6264275" cy="4238625"/>
          </a:xfrm>
          <a:prstGeom prst="rect">
            <a:avLst/>
          </a:prstGeom>
          <a:noFill/>
          <a:ln w="9525">
            <a:solidFill>
              <a:srgbClr val="3399FF"/>
            </a:solidFill>
            <a:miter lim="800000"/>
            <a:headEnd/>
            <a:tailEnd/>
          </a:ln>
        </p:spPr>
        <p:txBody>
          <a:bodyPr anchor="ctr">
            <a:spAutoFit/>
          </a:bodyPr>
          <a:lstStyle/>
          <a:p>
            <a:pPr marL="177800" indent="-177800" algn="just">
              <a:buClr>
                <a:schemeClr val="tx2"/>
              </a:buClr>
              <a:buFontTx/>
              <a:buChar char="•"/>
            </a:pPr>
            <a:r>
              <a:rPr lang="it-IT" sz="1500"/>
              <a:t>La legge 8/3/2000 n. 53 prevede incentivi per le aziende a sostegno delle misure di conciliazione dei tempi di vita e lavoro (con espressa menzione del telelavoro) finanziabili con le risorse del Fondo per le Politiche per la Famiglia</a:t>
            </a:r>
          </a:p>
          <a:p>
            <a:pPr marL="177800" indent="-177800" algn="just">
              <a:buClr>
                <a:schemeClr val="tx2"/>
              </a:buClr>
            </a:pPr>
            <a:endParaRPr lang="it-IT" sz="1500"/>
          </a:p>
          <a:p>
            <a:pPr marL="177800" indent="-177800" algn="just">
              <a:buClr>
                <a:schemeClr val="tx2"/>
              </a:buClr>
              <a:buFontTx/>
              <a:buChar char="•"/>
            </a:pPr>
            <a:r>
              <a:rPr lang="it-IT" sz="1500"/>
              <a:t>Per il 2011 erano stati stanziati 15 mln di € per iniziative di work life balance, da presentare entro il 28 ottobre (l’accordo di estensione del telelavoro in SSC ha colto tale opportunità). La legge di stabilità prevede la riproposizione degli incentivi sul telelavoro anche per il 2012</a:t>
            </a:r>
          </a:p>
          <a:p>
            <a:pPr marL="177800" indent="-177800" algn="just">
              <a:buClr>
                <a:schemeClr val="tx2"/>
              </a:buClr>
              <a:buFontTx/>
              <a:buChar char="•"/>
            </a:pPr>
            <a:endParaRPr lang="it-IT" sz="1500"/>
          </a:p>
          <a:p>
            <a:pPr marL="177800" indent="-177800" algn="just">
              <a:buClr>
                <a:schemeClr val="tx2"/>
              </a:buClr>
              <a:buFontTx/>
              <a:buChar char="•"/>
            </a:pPr>
            <a:r>
              <a:rPr lang="it-IT" sz="1500"/>
              <a:t>Gli accordi sindacali avranno una durata di 6 mesi per consentire il rinnovo nel corso del 2012 e poter quindi concorrere a eventuali fondi stanziati</a:t>
            </a:r>
          </a:p>
          <a:p>
            <a:pPr marL="714375" lvl="1" indent="-257175" algn="just">
              <a:lnSpc>
                <a:spcPct val="110000"/>
              </a:lnSpc>
              <a:buClr>
                <a:schemeClr val="tx2"/>
              </a:buClr>
            </a:pPr>
            <a:endParaRPr lang="it-IT" sz="1500"/>
          </a:p>
          <a:p>
            <a:pPr marL="177800" indent="-177800" algn="just">
              <a:buClr>
                <a:schemeClr val="tx2"/>
              </a:buClr>
              <a:buFontTx/>
              <a:buChar char="•"/>
            </a:pPr>
            <a:r>
              <a:rPr lang="it-IT" sz="1500"/>
              <a:t>Va completata l’analisi di dettaglio su eventuali normative regionali incentivanti in tema di conciliazione vita lavoro.</a:t>
            </a:r>
          </a:p>
          <a:p>
            <a:pPr marL="177800" indent="-177800" algn="just">
              <a:buFontTx/>
              <a:buChar char="•"/>
            </a:pPr>
            <a:endParaRPr lang="it-IT" sz="150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yLaSHzEXfkyL4i19ewdUQw"/>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yLaSHzEXfkyL4i19ewdUQw"/>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yLaSHzEXfkyL4i19ewdUQ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p4MXJb8Iww0OKpIp9OdDLtg"/>
</p:tagLst>
</file>

<file path=ppt/theme/theme1.xml><?xml version="1.0" encoding="utf-8"?>
<a:theme xmlns:a="http://schemas.openxmlformats.org/drawingml/2006/main" name="Formazione Customer Care">
  <a:themeElements>
    <a:clrScheme name="Formazione Customer Care 1">
      <a:dk1>
        <a:srgbClr val="000000"/>
      </a:dk1>
      <a:lt1>
        <a:srgbClr val="FFFFFF"/>
      </a:lt1>
      <a:dk2>
        <a:srgbClr val="FF0000"/>
      </a:dk2>
      <a:lt2>
        <a:srgbClr val="7E7E7E"/>
      </a:lt2>
      <a:accent1>
        <a:srgbClr val="0070B0"/>
      </a:accent1>
      <a:accent2>
        <a:srgbClr val="677390"/>
      </a:accent2>
      <a:accent3>
        <a:srgbClr val="FFFFFF"/>
      </a:accent3>
      <a:accent4>
        <a:srgbClr val="000000"/>
      </a:accent4>
      <a:accent5>
        <a:srgbClr val="AABBD4"/>
      </a:accent5>
      <a:accent6>
        <a:srgbClr val="5D6882"/>
      </a:accent6>
      <a:hlink>
        <a:srgbClr val="98AED2"/>
      </a:hlink>
      <a:folHlink>
        <a:srgbClr val="507993"/>
      </a:folHlink>
    </a:clrScheme>
    <a:fontScheme name="Formazione Customer Care">
      <a:majorFont>
        <a:latin typeface="Franklin Gothic Demi"/>
        <a:ea typeface=""/>
        <a:cs typeface="Arial"/>
      </a:majorFont>
      <a:minorFont>
        <a:latin typeface="Franklin Gothic Dem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Franklin Gothic Medium"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Franklin Gothic Medium" pitchFamily="34" charset="0"/>
          </a:defRPr>
        </a:defPPr>
      </a:lstStyle>
    </a:lnDef>
  </a:objectDefaults>
  <a:extraClrSchemeLst>
    <a:extraClrScheme>
      <a:clrScheme name="Formazione Customer Care 1">
        <a:dk1>
          <a:srgbClr val="000000"/>
        </a:dk1>
        <a:lt1>
          <a:srgbClr val="FFFFFF"/>
        </a:lt1>
        <a:dk2>
          <a:srgbClr val="FF0000"/>
        </a:dk2>
        <a:lt2>
          <a:srgbClr val="7E7E7E"/>
        </a:lt2>
        <a:accent1>
          <a:srgbClr val="0070B0"/>
        </a:accent1>
        <a:accent2>
          <a:srgbClr val="677390"/>
        </a:accent2>
        <a:accent3>
          <a:srgbClr val="FFFFFF"/>
        </a:accent3>
        <a:accent4>
          <a:srgbClr val="000000"/>
        </a:accent4>
        <a:accent5>
          <a:srgbClr val="AABBD4"/>
        </a:accent5>
        <a:accent6>
          <a:srgbClr val="5D6882"/>
        </a:accent6>
        <a:hlink>
          <a:srgbClr val="98AED2"/>
        </a:hlink>
        <a:folHlink>
          <a:srgbClr val="507993"/>
        </a:folHlink>
      </a:clrScheme>
      <a:clrMap bg1="lt1" tx1="dk1" bg2="lt2" tx2="dk2" accent1="accent1" accent2="accent2" accent3="accent3" accent4="accent4" accent5="accent5" accent6="accent6" hlink="hlink" folHlink="folHlink"/>
    </a:extraClrScheme>
    <a:extraClrScheme>
      <a:clrScheme name="Formazione Customer Care 2">
        <a:dk1>
          <a:srgbClr val="000000"/>
        </a:dk1>
        <a:lt1>
          <a:srgbClr val="FFFFFF"/>
        </a:lt1>
        <a:dk2>
          <a:srgbClr val="D52B1E"/>
        </a:dk2>
        <a:lt2>
          <a:srgbClr val="6C6F70"/>
        </a:lt2>
        <a:accent1>
          <a:srgbClr val="0075B0"/>
        </a:accent1>
        <a:accent2>
          <a:srgbClr val="5C7F92"/>
        </a:accent2>
        <a:accent3>
          <a:srgbClr val="FFFFFF"/>
        </a:accent3>
        <a:accent4>
          <a:srgbClr val="000000"/>
        </a:accent4>
        <a:accent5>
          <a:srgbClr val="AABDD4"/>
        </a:accent5>
        <a:accent6>
          <a:srgbClr val="537284"/>
        </a:accent6>
        <a:hlink>
          <a:srgbClr val="5082AB"/>
        </a:hlink>
        <a:folHlink>
          <a:srgbClr val="93B1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ersonalizza struttu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Personalizza struttura">
  <a:themeElements>
    <a:clrScheme name="1_Personalizza struttura 1">
      <a:dk1>
        <a:srgbClr val="000000"/>
      </a:dk1>
      <a:lt1>
        <a:srgbClr val="FFFFFF"/>
      </a:lt1>
      <a:dk2>
        <a:srgbClr val="FF0000"/>
      </a:dk2>
      <a:lt2>
        <a:srgbClr val="7E7E7E"/>
      </a:lt2>
      <a:accent1>
        <a:srgbClr val="0070B0"/>
      </a:accent1>
      <a:accent2>
        <a:srgbClr val="677390"/>
      </a:accent2>
      <a:accent3>
        <a:srgbClr val="FFFFFF"/>
      </a:accent3>
      <a:accent4>
        <a:srgbClr val="000000"/>
      </a:accent4>
      <a:accent5>
        <a:srgbClr val="AABBD4"/>
      </a:accent5>
      <a:accent6>
        <a:srgbClr val="5D6882"/>
      </a:accent6>
      <a:hlink>
        <a:srgbClr val="98AED2"/>
      </a:hlink>
      <a:folHlink>
        <a:srgbClr val="507993"/>
      </a:folHlink>
    </a:clrScheme>
    <a:fontScheme name="1_Personalizza struttura">
      <a:majorFont>
        <a:latin typeface="Franklin Gothic Demi"/>
        <a:ea typeface=""/>
        <a:cs typeface="Arial"/>
      </a:majorFont>
      <a:minorFont>
        <a:latin typeface="Franklin Gothic Medium"/>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Franklin Gothic Medium"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Franklin Gothic Medium" pitchFamily="34" charset="0"/>
          </a:defRPr>
        </a:defPPr>
      </a:lstStyle>
    </a:lnDef>
  </a:objectDefaults>
  <a:extraClrSchemeLst>
    <a:extraClrScheme>
      <a:clrScheme name="1_Personalizza struttura 1">
        <a:dk1>
          <a:srgbClr val="000000"/>
        </a:dk1>
        <a:lt1>
          <a:srgbClr val="FFFFFF"/>
        </a:lt1>
        <a:dk2>
          <a:srgbClr val="FF0000"/>
        </a:dk2>
        <a:lt2>
          <a:srgbClr val="7E7E7E"/>
        </a:lt2>
        <a:accent1>
          <a:srgbClr val="0070B0"/>
        </a:accent1>
        <a:accent2>
          <a:srgbClr val="677390"/>
        </a:accent2>
        <a:accent3>
          <a:srgbClr val="FFFFFF"/>
        </a:accent3>
        <a:accent4>
          <a:srgbClr val="000000"/>
        </a:accent4>
        <a:accent5>
          <a:srgbClr val="AABBD4"/>
        </a:accent5>
        <a:accent6>
          <a:srgbClr val="5D6882"/>
        </a:accent6>
        <a:hlink>
          <a:srgbClr val="98AED2"/>
        </a:hlink>
        <a:folHlink>
          <a:srgbClr val="507993"/>
        </a:folHlink>
      </a:clrScheme>
      <a:clrMap bg1="lt1" tx1="dk1" bg2="lt2" tx2="dk2" accent1="accent1" accent2="accent2" accent3="accent3" accent4="accent4" accent5="accent5" accent6="accent6" hlink="hlink" folHlink="folHlink"/>
    </a:extraClrScheme>
    <a:extraClrScheme>
      <a:clrScheme name="1_Personalizza struttura 2">
        <a:dk1>
          <a:srgbClr val="000000"/>
        </a:dk1>
        <a:lt1>
          <a:srgbClr val="FFFFFF"/>
        </a:lt1>
        <a:dk2>
          <a:srgbClr val="D52B1E"/>
        </a:dk2>
        <a:lt2>
          <a:srgbClr val="6C6F70"/>
        </a:lt2>
        <a:accent1>
          <a:srgbClr val="0075B0"/>
        </a:accent1>
        <a:accent2>
          <a:srgbClr val="5C7F92"/>
        </a:accent2>
        <a:accent3>
          <a:srgbClr val="FFFFFF"/>
        </a:accent3>
        <a:accent4>
          <a:srgbClr val="000000"/>
        </a:accent4>
        <a:accent5>
          <a:srgbClr val="AABDD4"/>
        </a:accent5>
        <a:accent6>
          <a:srgbClr val="537284"/>
        </a:accent6>
        <a:hlink>
          <a:srgbClr val="5082AB"/>
        </a:hlink>
        <a:folHlink>
          <a:srgbClr val="93B1CC"/>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Personalizza struttura">
  <a:themeElements>
    <a:clrScheme name="2_Personalizza struttura 1">
      <a:dk1>
        <a:srgbClr val="000000"/>
      </a:dk1>
      <a:lt1>
        <a:srgbClr val="FFFFFF"/>
      </a:lt1>
      <a:dk2>
        <a:srgbClr val="FF0000"/>
      </a:dk2>
      <a:lt2>
        <a:srgbClr val="7E7E7E"/>
      </a:lt2>
      <a:accent1>
        <a:srgbClr val="0070B0"/>
      </a:accent1>
      <a:accent2>
        <a:srgbClr val="677390"/>
      </a:accent2>
      <a:accent3>
        <a:srgbClr val="FFFFFF"/>
      </a:accent3>
      <a:accent4>
        <a:srgbClr val="000000"/>
      </a:accent4>
      <a:accent5>
        <a:srgbClr val="AABBD4"/>
      </a:accent5>
      <a:accent6>
        <a:srgbClr val="5D6882"/>
      </a:accent6>
      <a:hlink>
        <a:srgbClr val="98AED2"/>
      </a:hlink>
      <a:folHlink>
        <a:srgbClr val="507993"/>
      </a:folHlink>
    </a:clrScheme>
    <a:fontScheme name="2_Personalizza struttura">
      <a:majorFont>
        <a:latin typeface="Franklin Gothic Demi"/>
        <a:ea typeface=""/>
        <a:cs typeface="Arial"/>
      </a:majorFont>
      <a:minorFont>
        <a:latin typeface="Franklin Gothic Medium"/>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Franklin Gothic Medium"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Franklin Gothic Medium" pitchFamily="34" charset="0"/>
          </a:defRPr>
        </a:defPPr>
      </a:lstStyle>
    </a:lnDef>
  </a:objectDefaults>
  <a:extraClrSchemeLst>
    <a:extraClrScheme>
      <a:clrScheme name="2_Personalizza struttura 1">
        <a:dk1>
          <a:srgbClr val="000000"/>
        </a:dk1>
        <a:lt1>
          <a:srgbClr val="FFFFFF"/>
        </a:lt1>
        <a:dk2>
          <a:srgbClr val="FF0000"/>
        </a:dk2>
        <a:lt2>
          <a:srgbClr val="7E7E7E"/>
        </a:lt2>
        <a:accent1>
          <a:srgbClr val="0070B0"/>
        </a:accent1>
        <a:accent2>
          <a:srgbClr val="677390"/>
        </a:accent2>
        <a:accent3>
          <a:srgbClr val="FFFFFF"/>
        </a:accent3>
        <a:accent4>
          <a:srgbClr val="000000"/>
        </a:accent4>
        <a:accent5>
          <a:srgbClr val="AABBD4"/>
        </a:accent5>
        <a:accent6>
          <a:srgbClr val="5D6882"/>
        </a:accent6>
        <a:hlink>
          <a:srgbClr val="98AED2"/>
        </a:hlink>
        <a:folHlink>
          <a:srgbClr val="507993"/>
        </a:folHlink>
      </a:clrScheme>
      <a:clrMap bg1="lt1" tx1="dk1" bg2="lt2" tx2="dk2" accent1="accent1" accent2="accent2" accent3="accent3" accent4="accent4" accent5="accent5" accent6="accent6" hlink="hlink" folHlink="folHlink"/>
    </a:extraClrScheme>
    <a:extraClrScheme>
      <a:clrScheme name="2_Personalizza struttura 2">
        <a:dk1>
          <a:srgbClr val="000000"/>
        </a:dk1>
        <a:lt1>
          <a:srgbClr val="FFFFFF"/>
        </a:lt1>
        <a:dk2>
          <a:srgbClr val="D52B1E"/>
        </a:dk2>
        <a:lt2>
          <a:srgbClr val="6C6F70"/>
        </a:lt2>
        <a:accent1>
          <a:srgbClr val="0075B0"/>
        </a:accent1>
        <a:accent2>
          <a:srgbClr val="5C7F92"/>
        </a:accent2>
        <a:accent3>
          <a:srgbClr val="FFFFFF"/>
        </a:accent3>
        <a:accent4>
          <a:srgbClr val="000000"/>
        </a:accent4>
        <a:accent5>
          <a:srgbClr val="AABDD4"/>
        </a:accent5>
        <a:accent6>
          <a:srgbClr val="537284"/>
        </a:accent6>
        <a:hlink>
          <a:srgbClr val="5082AB"/>
        </a:hlink>
        <a:folHlink>
          <a:srgbClr val="93B1CC"/>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14847</TotalTime>
  <Words>1866</Words>
  <Application>Microsoft Office PowerPoint</Application>
  <PresentationFormat>Presentazione su schermo (4:3)</PresentationFormat>
  <Paragraphs>202</Paragraphs>
  <Slides>13</Slides>
  <Notes>5</Notes>
  <HiddenSlides>0</HiddenSlides>
  <MMClips>0</MMClips>
  <ScaleCrop>false</ScaleCrop>
  <HeadingPairs>
    <vt:vector size="6" baseType="variant">
      <vt:variant>
        <vt:lpstr>Caratteri utilizzati</vt:lpstr>
      </vt:variant>
      <vt:variant>
        <vt:i4>8</vt:i4>
      </vt:variant>
      <vt:variant>
        <vt:lpstr>Modello struttura</vt:lpstr>
      </vt:variant>
      <vt:variant>
        <vt:i4>6</vt:i4>
      </vt:variant>
      <vt:variant>
        <vt:lpstr>Titoli diapositive</vt:lpstr>
      </vt:variant>
      <vt:variant>
        <vt:i4>13</vt:i4>
      </vt:variant>
    </vt:vector>
  </HeadingPairs>
  <TitlesOfParts>
    <vt:vector size="27" baseType="lpstr">
      <vt:lpstr>Franklin Gothic Demi</vt:lpstr>
      <vt:lpstr>Arial</vt:lpstr>
      <vt:lpstr>Franklin Gothic Book</vt:lpstr>
      <vt:lpstr>Calibri</vt:lpstr>
      <vt:lpstr>Franklin Gothic Medium</vt:lpstr>
      <vt:lpstr>Wingdings</vt:lpstr>
      <vt:lpstr>Arial Unicode MS</vt:lpstr>
      <vt:lpstr>Verdana</vt:lpstr>
      <vt:lpstr>Formazione Customer Care</vt:lpstr>
      <vt:lpstr>Personalizza struttura</vt:lpstr>
      <vt:lpstr>1_Personalizza struttura</vt:lpstr>
      <vt:lpstr>2_Personalizza struttura</vt:lpstr>
      <vt:lpstr>Formazione Customer Care</vt:lpstr>
      <vt:lpstr>Formazione Customer Care</vt:lpstr>
      <vt:lpstr>Progetto Telelavoro HR      versione 1 dicembre 2011   </vt:lpstr>
      <vt:lpstr>Problem setting</vt:lpstr>
      <vt:lpstr>Problem solving</vt:lpstr>
      <vt:lpstr>Diapositiva 4</vt:lpstr>
      <vt:lpstr>Diapositiva 5</vt:lpstr>
      <vt:lpstr>Il bacino di sperimentazione: Highlights             1/2</vt:lpstr>
      <vt:lpstr>Diapositiva 7</vt:lpstr>
      <vt:lpstr>Diapositiva 8</vt:lpstr>
      <vt:lpstr>Diapositiva 9</vt:lpstr>
      <vt:lpstr>Diapositiva 10</vt:lpstr>
      <vt:lpstr>Diapositiva 11</vt:lpstr>
      <vt:lpstr>Diapositiva 12</vt:lpstr>
      <vt:lpstr>Diapositiva 13</vt:lpstr>
    </vt:vector>
  </TitlesOfParts>
  <Company>IT Telecom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Valore, insieme per il Cliente  Sales People Review   segmentazione per Aree Territoriali</dc:title>
  <dc:creator>37505326</dc:creator>
  <cp:lastModifiedBy>4</cp:lastModifiedBy>
  <cp:revision>988</cp:revision>
  <dcterms:created xsi:type="dcterms:W3CDTF">2010-02-26T08:45:58Z</dcterms:created>
  <dcterms:modified xsi:type="dcterms:W3CDTF">2011-12-21T12:51:24Z</dcterms:modified>
</cp:coreProperties>
</file>