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10"/>
  </p:notesMasterIdLst>
  <p:handoutMasterIdLst>
    <p:handoutMasterId r:id="rId11"/>
  </p:handoutMasterIdLst>
  <p:sldIdLst>
    <p:sldId id="534" r:id="rId2"/>
    <p:sldId id="644" r:id="rId3"/>
    <p:sldId id="647" r:id="rId4"/>
    <p:sldId id="655" r:id="rId5"/>
    <p:sldId id="649" r:id="rId6"/>
    <p:sldId id="657" r:id="rId7"/>
    <p:sldId id="656" r:id="rId8"/>
    <p:sldId id="659" r:id="rId9"/>
  </p:sldIdLst>
  <p:sldSz cx="9144000" cy="6858000" type="screen4x3"/>
  <p:notesSz cx="9926638" cy="6797675"/>
  <p:defaultTextStyle>
    <a:defPPr>
      <a:defRPr lang="it-IT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FF"/>
    <a:srgbClr val="669900"/>
    <a:srgbClr val="FF3300"/>
    <a:srgbClr val="008000"/>
    <a:srgbClr val="000099"/>
    <a:srgbClr val="CC0066"/>
    <a:srgbClr val="009900"/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8110" autoAdjust="0"/>
    <p:restoredTop sz="94660"/>
  </p:normalViewPr>
  <p:slideViewPr>
    <p:cSldViewPr>
      <p:cViewPr>
        <p:scale>
          <a:sx n="100" d="100"/>
          <a:sy n="100" d="100"/>
        </p:scale>
        <p:origin x="-2094" y="-3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284663" cy="3619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0599" tIns="45299" rIns="90599" bIns="45299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2595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605463" y="0"/>
            <a:ext cx="4284662" cy="3619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0599" tIns="45299" rIns="90599" bIns="4529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2595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478588"/>
            <a:ext cx="4284663" cy="309562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0599" tIns="45299" rIns="90599" bIns="45299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2595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605463" y="6478588"/>
            <a:ext cx="4284662" cy="309562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0599" tIns="45299" rIns="90599" bIns="4529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cs typeface="+mn-cs"/>
              </a:defRPr>
            </a:lvl1pPr>
          </a:lstStyle>
          <a:p>
            <a:pPr>
              <a:defRPr/>
            </a:pPr>
            <a:fld id="{D1FADA2E-AE9C-4956-A393-2F870898AACA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43530131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284663" cy="3619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0592" tIns="45295" rIns="90592" bIns="45295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605463" y="0"/>
            <a:ext cx="4284662" cy="3619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0592" tIns="45295" rIns="90592" bIns="45295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33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252788" y="519113"/>
            <a:ext cx="3384550" cy="253841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277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1317625" y="3213100"/>
            <a:ext cx="7253288" cy="305752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0592" tIns="45295" rIns="90592" bIns="4529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noProof="0" smtClean="0"/>
              <a:t>Fare clic per modificare gli stili del testo dello schema</a:t>
            </a:r>
          </a:p>
          <a:p>
            <a:pPr lvl="1"/>
            <a:r>
              <a:rPr lang="it-IT" noProof="0" smtClean="0"/>
              <a:t>Secondo livello</a:t>
            </a:r>
          </a:p>
          <a:p>
            <a:pPr lvl="2"/>
            <a:r>
              <a:rPr lang="it-IT" noProof="0" smtClean="0"/>
              <a:t>Terzo livello</a:t>
            </a:r>
          </a:p>
          <a:p>
            <a:pPr lvl="3"/>
            <a:r>
              <a:rPr lang="it-IT" noProof="0" smtClean="0"/>
              <a:t>Quarto livello</a:t>
            </a:r>
          </a:p>
          <a:p>
            <a:pPr lvl="4"/>
            <a:r>
              <a:rPr lang="it-IT" noProof="0" smtClean="0"/>
              <a:t>Quinto livello</a:t>
            </a:r>
          </a:p>
        </p:txBody>
      </p:sp>
      <p:sp>
        <p:nvSpPr>
          <p:cNvPr id="3277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478588"/>
            <a:ext cx="4284663" cy="309562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0592" tIns="45295" rIns="90592" bIns="45295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277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605463" y="6478588"/>
            <a:ext cx="4284662" cy="309562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0592" tIns="45295" rIns="90592" bIns="45295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cs typeface="+mn-cs"/>
              </a:defRPr>
            </a:lvl1pPr>
          </a:lstStyle>
          <a:p>
            <a:pPr>
              <a:defRPr/>
            </a:pPr>
            <a:fld id="{688D380F-0F9C-4EA8-8139-C6EA2A02AD79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6546486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CF49EE-B930-4A8D-BDDE-668361D5E0A5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ABF50A-D4C0-4492-9AF9-8004FC0F7C6F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741E36-EAE1-4704-BE56-635FF8CC5F54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B6172D-D5D1-462D-B6DD-8C0483F3BBD0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BFFA8B-EA21-4A8B-9F6B-0826AAE9BF8D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35B52D-FBC2-47C7-BDF6-6B558B1A0A46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D842AA-9D7A-4DE7-96B1-3764BE77A510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11ADE9-9B98-4462-9EB7-5016BDB8A7D3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5ABCAD-5623-489D-A2E1-D32F608136C8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AA7038-6820-43B7-B1DC-3903E8869999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DBBF04-6E6D-4E5E-85F5-0F55FBE085FC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 dello schema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400"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0" hangingPunct="0">
              <a:defRPr sz="1400"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400">
                <a:cs typeface="+mn-cs"/>
              </a:defRPr>
            </a:lvl1pPr>
          </a:lstStyle>
          <a:p>
            <a:pPr>
              <a:defRPr/>
            </a:pPr>
            <a:fld id="{92146991-183A-4839-B8A9-C9D7E5C23182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m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.wmf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7" Type="http://schemas.openxmlformats.org/officeDocument/2006/relationships/image" Target="../media/image10.emf"/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mf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Text Box 2"/>
          <p:cNvSpPr txBox="1">
            <a:spLocks noChangeArrowheads="1"/>
          </p:cNvSpPr>
          <p:nvPr/>
        </p:nvSpPr>
        <p:spPr bwMode="auto">
          <a:xfrm>
            <a:off x="533400" y="692150"/>
            <a:ext cx="8077200" cy="4893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endParaRPr lang="it-IT" sz="2000" b="1" dirty="0">
              <a:solidFill>
                <a:srgbClr val="000099"/>
              </a:solidFill>
              <a:latin typeface="Arial" charset="0"/>
            </a:endParaRPr>
          </a:p>
          <a:p>
            <a:pPr algn="ctr"/>
            <a:endParaRPr lang="it-IT" sz="4000" b="1" dirty="0">
              <a:solidFill>
                <a:srgbClr val="CC0066"/>
              </a:solidFill>
              <a:latin typeface="Arial" charset="0"/>
            </a:endParaRPr>
          </a:p>
          <a:p>
            <a:pPr algn="ctr"/>
            <a:r>
              <a:rPr lang="it-IT" sz="4000" b="1" dirty="0">
                <a:solidFill>
                  <a:srgbClr val="CC0066"/>
                </a:solidFill>
                <a:latin typeface="Arial" charset="0"/>
              </a:rPr>
              <a:t>A</a:t>
            </a:r>
            <a:r>
              <a:rPr lang="it-IT" sz="4000" b="1" dirty="0" smtClean="0">
                <a:solidFill>
                  <a:srgbClr val="CC0066"/>
                </a:solidFill>
                <a:latin typeface="Arial" charset="0"/>
              </a:rPr>
              <a:t>lcune </a:t>
            </a:r>
            <a:r>
              <a:rPr lang="it-IT" sz="4000" b="1" dirty="0">
                <a:solidFill>
                  <a:srgbClr val="CC0066"/>
                </a:solidFill>
                <a:latin typeface="Arial" charset="0"/>
              </a:rPr>
              <a:t>considerazioni sull’apprendistato</a:t>
            </a:r>
          </a:p>
          <a:p>
            <a:pPr algn="ctr"/>
            <a:endParaRPr lang="it-IT" sz="4000" b="1" dirty="0">
              <a:solidFill>
                <a:srgbClr val="CC0066"/>
              </a:solidFill>
              <a:latin typeface="Arial" charset="0"/>
            </a:endParaRPr>
          </a:p>
          <a:p>
            <a:pPr algn="ctr"/>
            <a:r>
              <a:rPr lang="it-IT" sz="1800" b="1" dirty="0" smtClean="0">
                <a:solidFill>
                  <a:srgbClr val="000099"/>
                </a:solidFill>
                <a:latin typeface="Arial" charset="0"/>
              </a:rPr>
              <a:t>MARIANO </a:t>
            </a:r>
            <a:r>
              <a:rPr lang="it-IT" sz="1800" b="1" dirty="0">
                <a:solidFill>
                  <a:srgbClr val="000099"/>
                </a:solidFill>
                <a:latin typeface="Arial" charset="0"/>
              </a:rPr>
              <a:t>BELLA</a:t>
            </a:r>
          </a:p>
          <a:p>
            <a:pPr algn="ctr"/>
            <a:r>
              <a:rPr lang="it-IT" sz="1800" b="1" dirty="0">
                <a:solidFill>
                  <a:srgbClr val="000099"/>
                </a:solidFill>
                <a:latin typeface="Arial" charset="0"/>
              </a:rPr>
              <a:t>DIRETTORE UFFICIO STUDI </a:t>
            </a:r>
            <a:r>
              <a:rPr lang="it-IT" sz="1800" b="1" dirty="0" smtClean="0">
                <a:solidFill>
                  <a:srgbClr val="000099"/>
                </a:solidFill>
                <a:latin typeface="Arial" charset="0"/>
              </a:rPr>
              <a:t>CONFCOMMERCIO</a:t>
            </a:r>
          </a:p>
          <a:p>
            <a:pPr algn="ctr"/>
            <a:endParaRPr lang="it-IT" sz="1600" b="1" dirty="0">
              <a:solidFill>
                <a:srgbClr val="000099"/>
              </a:solidFill>
              <a:latin typeface="Arial" charset="0"/>
            </a:endParaRPr>
          </a:p>
          <a:p>
            <a:pPr algn="ctr"/>
            <a:endParaRPr lang="it-IT" sz="1600" b="1" dirty="0" smtClean="0">
              <a:solidFill>
                <a:srgbClr val="000099"/>
              </a:solidFill>
              <a:latin typeface="Arial" charset="0"/>
            </a:endParaRPr>
          </a:p>
          <a:p>
            <a:pPr algn="ctr"/>
            <a:endParaRPr lang="it-IT" sz="1600" b="1" dirty="0">
              <a:solidFill>
                <a:srgbClr val="000099"/>
              </a:solidFill>
              <a:latin typeface="Arial" charset="0"/>
            </a:endParaRPr>
          </a:p>
          <a:p>
            <a:pPr algn="ctr"/>
            <a:endParaRPr lang="it-IT" sz="1600" b="1" dirty="0" smtClean="0">
              <a:solidFill>
                <a:srgbClr val="000099"/>
              </a:solidFill>
              <a:latin typeface="Arial" charset="0"/>
            </a:endParaRPr>
          </a:p>
          <a:p>
            <a:pPr algn="ctr"/>
            <a:endParaRPr lang="it-IT" sz="1600" b="1" dirty="0">
              <a:solidFill>
                <a:srgbClr val="000099"/>
              </a:solidFill>
              <a:latin typeface="Arial" charset="0"/>
            </a:endParaRPr>
          </a:p>
          <a:p>
            <a:pPr algn="ctr"/>
            <a:r>
              <a:rPr lang="it-IT" sz="1600" b="1" dirty="0">
                <a:solidFill>
                  <a:srgbClr val="000099"/>
                </a:solidFill>
                <a:latin typeface="Arial" charset="0"/>
              </a:rPr>
              <a:t>Roma, 22 gennaio </a:t>
            </a:r>
            <a:r>
              <a:rPr lang="it-IT" sz="1600" b="1" dirty="0" smtClean="0">
                <a:solidFill>
                  <a:srgbClr val="000099"/>
                </a:solidFill>
                <a:latin typeface="Arial" charset="0"/>
              </a:rPr>
              <a:t>2014</a:t>
            </a:r>
            <a:endParaRPr lang="it-IT" sz="1600" b="1" dirty="0">
              <a:solidFill>
                <a:srgbClr val="000099"/>
              </a:solidFill>
              <a:latin typeface="Arial" charset="0"/>
            </a:endParaRPr>
          </a:p>
        </p:txBody>
      </p:sp>
      <p:sp>
        <p:nvSpPr>
          <p:cNvPr id="15362" name="Text Box 4"/>
          <p:cNvSpPr txBox="1">
            <a:spLocks noChangeArrowheads="1"/>
          </p:cNvSpPr>
          <p:nvPr/>
        </p:nvSpPr>
        <p:spPr bwMode="auto">
          <a:xfrm>
            <a:off x="142875" y="6088063"/>
            <a:ext cx="8893175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it-IT" sz="1600" b="1" i="1" dirty="0">
                <a:latin typeface="Arial" charset="0"/>
              </a:rPr>
              <a:t>tutte le elaborazioni sono state curate dall’Ufficio Studi Confcommercio</a:t>
            </a:r>
          </a:p>
          <a:p>
            <a:pPr algn="ctr" eaLnBrk="0" hangingPunct="0"/>
            <a:r>
              <a:rPr lang="it-IT" sz="1600" b="1" i="1" dirty="0">
                <a:latin typeface="Arial" charset="0"/>
              </a:rPr>
              <a:t>su dati Istat, Inps, </a:t>
            </a:r>
            <a:r>
              <a:rPr lang="it-IT" sz="1600" b="1" i="1" dirty="0" err="1">
                <a:latin typeface="Arial" charset="0"/>
              </a:rPr>
              <a:t>Eurostat</a:t>
            </a:r>
            <a:r>
              <a:rPr lang="it-IT" sz="1600" b="1" i="1" dirty="0">
                <a:latin typeface="Arial" charset="0"/>
              </a:rPr>
              <a:t>, MEF, </a:t>
            </a:r>
            <a:r>
              <a:rPr lang="it-IT" sz="1600" b="1" i="1" dirty="0" smtClean="0">
                <a:latin typeface="Arial" charset="0"/>
              </a:rPr>
              <a:t>Istituto Bruno Leoni</a:t>
            </a:r>
            <a:endParaRPr lang="it-IT" sz="1600" b="1" i="1" dirty="0">
              <a:latin typeface="Arial" charset="0"/>
            </a:endParaRP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66423" y="260648"/>
            <a:ext cx="2211155" cy="9855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ext Box 5"/>
          <p:cNvSpPr txBox="1">
            <a:spLocks noChangeArrowheads="1"/>
          </p:cNvSpPr>
          <p:nvPr/>
        </p:nvSpPr>
        <p:spPr bwMode="auto">
          <a:xfrm>
            <a:off x="71438" y="30163"/>
            <a:ext cx="3924300" cy="531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80000"/>
              </a:lnSpc>
            </a:pPr>
            <a:r>
              <a:rPr lang="it-IT" sz="3600" b="1" dirty="0">
                <a:solidFill>
                  <a:srgbClr val="CC0066"/>
                </a:solidFill>
                <a:latin typeface="Arial" charset="0"/>
              </a:rPr>
              <a:t>S</a:t>
            </a:r>
            <a:r>
              <a:rPr lang="it-IT" sz="3600" b="1" dirty="0" smtClean="0">
                <a:solidFill>
                  <a:srgbClr val="CC0066"/>
                </a:solidFill>
                <a:latin typeface="Arial" charset="0"/>
              </a:rPr>
              <a:t>cenario </a:t>
            </a:r>
            <a:r>
              <a:rPr lang="it-IT" sz="3600" b="1" dirty="0">
                <a:solidFill>
                  <a:srgbClr val="CC0066"/>
                </a:solidFill>
                <a:latin typeface="Arial" charset="0"/>
              </a:rPr>
              <a:t>macro</a:t>
            </a:r>
          </a:p>
        </p:txBody>
      </p:sp>
      <p:pic>
        <p:nvPicPr>
          <p:cNvPr id="16386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740650" y="66675"/>
            <a:ext cx="1403350" cy="62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Rectangle 4"/>
          <p:cNvSpPr>
            <a:spLocks noChangeArrowheads="1"/>
          </p:cNvSpPr>
          <p:nvPr/>
        </p:nvSpPr>
        <p:spPr bwMode="auto">
          <a:xfrm>
            <a:off x="8675688" y="6408738"/>
            <a:ext cx="431800" cy="404812"/>
          </a:xfrm>
          <a:prstGeom prst="rect">
            <a:avLst/>
          </a:prstGeom>
          <a:solidFill>
            <a:schemeClr val="bg1"/>
          </a:solidFill>
          <a:ln w="38100">
            <a:solidFill>
              <a:srgbClr val="80008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/>
            <a:r>
              <a:rPr lang="it-IT" b="1">
                <a:solidFill>
                  <a:srgbClr val="CC0066"/>
                </a:solidFill>
                <a:latin typeface="Arial" charset="0"/>
              </a:rPr>
              <a:t>1</a:t>
            </a:r>
          </a:p>
        </p:txBody>
      </p:sp>
      <p:pic>
        <p:nvPicPr>
          <p:cNvPr id="16388" name="Picture 6"/>
          <p:cNvPicPr>
            <a:picLocks noChangeAspect="1" noChangeArrowheads="1"/>
          </p:cNvPicPr>
          <p:nvPr/>
        </p:nvPicPr>
        <p:blipFill>
          <a:blip r:embed="rId3"/>
          <a:srcRect r="34909" b="16031"/>
          <a:stretch>
            <a:fillRect/>
          </a:stretch>
        </p:blipFill>
        <p:spPr bwMode="auto">
          <a:xfrm>
            <a:off x="0" y="620713"/>
            <a:ext cx="8893175" cy="2592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2" name="Picture 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3141663"/>
            <a:ext cx="7451725" cy="3716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93" name="Oval 9"/>
          <p:cNvSpPr>
            <a:spLocks noChangeArrowheads="1"/>
          </p:cNvSpPr>
          <p:nvPr/>
        </p:nvSpPr>
        <p:spPr bwMode="auto">
          <a:xfrm>
            <a:off x="7740650" y="2620963"/>
            <a:ext cx="1223963" cy="647700"/>
          </a:xfrm>
          <a:prstGeom prst="ellips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16394" name="Line 10"/>
          <p:cNvSpPr>
            <a:spLocks noChangeShapeType="1"/>
          </p:cNvSpPr>
          <p:nvPr/>
        </p:nvSpPr>
        <p:spPr bwMode="auto">
          <a:xfrm>
            <a:off x="8316913" y="3268663"/>
            <a:ext cx="0" cy="431800"/>
          </a:xfrm>
          <a:prstGeom prst="line">
            <a:avLst/>
          </a:prstGeom>
          <a:noFill/>
          <a:ln w="50800">
            <a:solidFill>
              <a:srgbClr val="0000FF"/>
            </a:solidFill>
            <a:round/>
            <a:headEnd/>
            <a:tailEnd type="triangle" w="med" len="med"/>
          </a:ln>
        </p:spPr>
        <p:txBody>
          <a:bodyPr anchor="ctr">
            <a:spAutoFit/>
          </a:bodyPr>
          <a:lstStyle/>
          <a:p>
            <a:endParaRPr lang="it-IT"/>
          </a:p>
        </p:txBody>
      </p:sp>
      <p:sp>
        <p:nvSpPr>
          <p:cNvPr id="16395" name="Rectangle 11"/>
          <p:cNvSpPr>
            <a:spLocks noChangeArrowheads="1"/>
          </p:cNvSpPr>
          <p:nvPr/>
        </p:nvSpPr>
        <p:spPr bwMode="auto">
          <a:xfrm>
            <a:off x="7956550" y="3687763"/>
            <a:ext cx="914400" cy="2333625"/>
          </a:xfrm>
          <a:prstGeom prst="rect">
            <a:avLst/>
          </a:prstGeom>
          <a:noFill/>
          <a:ln w="50800">
            <a:solidFill>
              <a:srgbClr val="0000FF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it-IT" b="1">
                <a:solidFill>
                  <a:schemeClr val="accent2"/>
                </a:solidFill>
                <a:latin typeface="Arial" charset="0"/>
              </a:rPr>
              <a:t>con Pil +1,1% nel 2014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63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3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63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63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3" grpId="0" animBg="1"/>
      <p:bldP spid="16394" grpId="0" animBg="1"/>
      <p:bldP spid="1639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4"/>
          <p:cNvSpPr>
            <a:spLocks noChangeArrowheads="1"/>
          </p:cNvSpPr>
          <p:nvPr/>
        </p:nvSpPr>
        <p:spPr bwMode="auto">
          <a:xfrm>
            <a:off x="8677275" y="115888"/>
            <a:ext cx="431800" cy="404812"/>
          </a:xfrm>
          <a:prstGeom prst="rect">
            <a:avLst/>
          </a:prstGeom>
          <a:solidFill>
            <a:schemeClr val="bg1"/>
          </a:solidFill>
          <a:ln w="38100">
            <a:solidFill>
              <a:srgbClr val="80008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/>
            <a:r>
              <a:rPr lang="it-IT" b="1">
                <a:solidFill>
                  <a:srgbClr val="CC0066"/>
                </a:solidFill>
                <a:latin typeface="Arial" charset="0"/>
              </a:rPr>
              <a:t>2</a:t>
            </a:r>
          </a:p>
        </p:txBody>
      </p:sp>
      <p:sp>
        <p:nvSpPr>
          <p:cNvPr id="35842" name="Text Box 5"/>
          <p:cNvSpPr txBox="1">
            <a:spLocks noChangeArrowheads="1"/>
          </p:cNvSpPr>
          <p:nvPr/>
        </p:nvSpPr>
        <p:spPr bwMode="auto">
          <a:xfrm>
            <a:off x="107950" y="84138"/>
            <a:ext cx="8101013" cy="96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90000"/>
              </a:lnSpc>
            </a:pPr>
            <a:r>
              <a:rPr lang="it-IT" sz="3200" b="1">
                <a:solidFill>
                  <a:srgbClr val="CC0066"/>
                </a:solidFill>
                <a:latin typeface="Arial" charset="0"/>
              </a:rPr>
              <a:t>L’apprendistato crea buona occupazione (terziario di mercato)</a:t>
            </a:r>
          </a:p>
        </p:txBody>
      </p:sp>
      <p:pic>
        <p:nvPicPr>
          <p:cNvPr id="35843" name="Grafico 8"/>
          <p:cNvPicPr>
            <a:picLocks noChangeArrowheads="1"/>
          </p:cNvPicPr>
          <p:nvPr/>
        </p:nvPicPr>
        <p:blipFill>
          <a:blip r:embed="rId2"/>
          <a:srcRect t="760" r="4323"/>
          <a:stretch>
            <a:fillRect/>
          </a:stretch>
        </p:blipFill>
        <p:spPr bwMode="auto">
          <a:xfrm>
            <a:off x="0" y="1125538"/>
            <a:ext cx="9144000" cy="5300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740650" y="715963"/>
            <a:ext cx="1403350" cy="62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58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58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6632" name="Object 8"/>
          <p:cNvGraphicFramePr>
            <a:graphicFrameLocks/>
          </p:cNvGraphicFramePr>
          <p:nvPr/>
        </p:nvGraphicFramePr>
        <p:xfrm>
          <a:off x="0" y="1052513"/>
          <a:ext cx="8964613" cy="5184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34" r:id="rId3" imgW="8535140" imgH="5620999" progId="Excel.Chart.8">
                  <p:embed/>
                </p:oleObj>
              </mc:Choice>
              <mc:Fallback>
                <p:oleObj r:id="rId3" imgW="8535140" imgH="5620999" progId="Excel.Chart.8">
                  <p:embed/>
                  <p:pic>
                    <p:nvPicPr>
                      <p:cNvPr id="0" name="Picture 8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7607" t="10260" r="4668"/>
                      <a:stretch>
                        <a:fillRect/>
                      </a:stretch>
                    </p:blipFill>
                    <p:spPr bwMode="auto">
                      <a:xfrm>
                        <a:off x="0" y="1052513"/>
                        <a:ext cx="8964613" cy="51847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6633" name="Text Box 5"/>
          <p:cNvSpPr txBox="1">
            <a:spLocks noChangeArrowheads="1"/>
          </p:cNvSpPr>
          <p:nvPr/>
        </p:nvSpPr>
        <p:spPr bwMode="auto">
          <a:xfrm>
            <a:off x="71438" y="30163"/>
            <a:ext cx="8101012" cy="96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90000"/>
              </a:lnSpc>
            </a:pPr>
            <a:r>
              <a:rPr lang="it-IT" sz="3200" b="1">
                <a:solidFill>
                  <a:srgbClr val="CC0066"/>
                </a:solidFill>
                <a:latin typeface="Arial" charset="0"/>
              </a:rPr>
              <a:t>conferme su cessazioni %</a:t>
            </a:r>
          </a:p>
          <a:p>
            <a:pPr eaLnBrk="0" hangingPunct="0">
              <a:lnSpc>
                <a:spcPct val="90000"/>
              </a:lnSpc>
            </a:pPr>
            <a:r>
              <a:rPr lang="it-IT" sz="3200" b="1">
                <a:solidFill>
                  <a:srgbClr val="CC0066"/>
                </a:solidFill>
                <a:latin typeface="Arial" charset="0"/>
              </a:rPr>
              <a:t>apprendisti nel terziario di mercato</a:t>
            </a:r>
          </a:p>
        </p:txBody>
      </p:sp>
      <p:sp>
        <p:nvSpPr>
          <p:cNvPr id="26634" name="Rectangle 4"/>
          <p:cNvSpPr>
            <a:spLocks noChangeArrowheads="1"/>
          </p:cNvSpPr>
          <p:nvPr/>
        </p:nvSpPr>
        <p:spPr bwMode="auto">
          <a:xfrm>
            <a:off x="8677275" y="115888"/>
            <a:ext cx="431800" cy="404812"/>
          </a:xfrm>
          <a:prstGeom prst="rect">
            <a:avLst/>
          </a:prstGeom>
          <a:solidFill>
            <a:schemeClr val="bg1"/>
          </a:solidFill>
          <a:ln w="38100">
            <a:solidFill>
              <a:srgbClr val="80008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/>
            <a:r>
              <a:rPr lang="it-IT" b="1">
                <a:solidFill>
                  <a:srgbClr val="CC0066"/>
                </a:solidFill>
                <a:latin typeface="Arial" charset="0"/>
              </a:rPr>
              <a:t>3</a:t>
            </a:r>
          </a:p>
        </p:txBody>
      </p:sp>
      <p:pic>
        <p:nvPicPr>
          <p:cNvPr id="26635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6232525"/>
            <a:ext cx="1403350" cy="62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4"/>
          <p:cNvSpPr>
            <a:spLocks noChangeArrowheads="1"/>
          </p:cNvSpPr>
          <p:nvPr/>
        </p:nvSpPr>
        <p:spPr bwMode="auto">
          <a:xfrm>
            <a:off x="8677275" y="115888"/>
            <a:ext cx="431800" cy="404812"/>
          </a:xfrm>
          <a:prstGeom prst="rect">
            <a:avLst/>
          </a:prstGeom>
          <a:solidFill>
            <a:schemeClr val="bg1"/>
          </a:solidFill>
          <a:ln w="38100">
            <a:solidFill>
              <a:srgbClr val="80008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/>
            <a:r>
              <a:rPr lang="it-IT" b="1">
                <a:solidFill>
                  <a:srgbClr val="CC0066"/>
                </a:solidFill>
                <a:latin typeface="Arial" charset="0"/>
              </a:rPr>
              <a:t>4</a:t>
            </a:r>
          </a:p>
        </p:txBody>
      </p:sp>
      <p:sp>
        <p:nvSpPr>
          <p:cNvPr id="27650" name="Text Box 5"/>
          <p:cNvSpPr txBox="1">
            <a:spLocks noChangeArrowheads="1"/>
          </p:cNvSpPr>
          <p:nvPr/>
        </p:nvSpPr>
        <p:spPr bwMode="auto">
          <a:xfrm>
            <a:off x="71438" y="30163"/>
            <a:ext cx="6805612" cy="9787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90000"/>
              </a:lnSpc>
            </a:pPr>
            <a:r>
              <a:rPr lang="it-IT" sz="3200" b="1" dirty="0">
                <a:solidFill>
                  <a:srgbClr val="CC0066"/>
                </a:solidFill>
                <a:latin typeface="Arial" charset="0"/>
              </a:rPr>
              <a:t>A</a:t>
            </a:r>
            <a:r>
              <a:rPr lang="it-IT" sz="3200" b="1" dirty="0" smtClean="0">
                <a:solidFill>
                  <a:srgbClr val="CC0066"/>
                </a:solidFill>
                <a:latin typeface="Arial" charset="0"/>
              </a:rPr>
              <a:t>pprendistato </a:t>
            </a:r>
            <a:r>
              <a:rPr lang="it-IT" sz="3200" b="1" dirty="0">
                <a:solidFill>
                  <a:srgbClr val="CC0066"/>
                </a:solidFill>
                <a:latin typeface="Arial" charset="0"/>
              </a:rPr>
              <a:t>in Italia: quanto pesa nel terziario di mercato?</a:t>
            </a:r>
          </a:p>
        </p:txBody>
      </p:sp>
      <p:sp>
        <p:nvSpPr>
          <p:cNvPr id="27651" name="Text Box 42"/>
          <p:cNvSpPr txBox="1">
            <a:spLocks noChangeArrowheads="1"/>
          </p:cNvSpPr>
          <p:nvPr/>
        </p:nvSpPr>
        <p:spPr bwMode="auto">
          <a:xfrm>
            <a:off x="10096500" y="3303588"/>
            <a:ext cx="184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it-IT"/>
          </a:p>
        </p:txBody>
      </p:sp>
      <p:pic>
        <p:nvPicPr>
          <p:cNvPr id="27652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235825" y="66675"/>
            <a:ext cx="1403350" cy="62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3" name="Text Box 56"/>
          <p:cNvSpPr txBox="1">
            <a:spLocks noChangeArrowheads="1"/>
          </p:cNvSpPr>
          <p:nvPr/>
        </p:nvSpPr>
        <p:spPr bwMode="auto">
          <a:xfrm>
            <a:off x="107950" y="1266825"/>
            <a:ext cx="8472191" cy="4124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80000"/>
              </a:lnSpc>
            </a:pPr>
            <a:r>
              <a:rPr lang="it-IT" sz="2600" b="1" dirty="0" smtClean="0">
                <a:latin typeface="Arial" charset="0"/>
              </a:rPr>
              <a:t>Rapporto </a:t>
            </a:r>
            <a:r>
              <a:rPr lang="it-IT" sz="2600" b="1" dirty="0">
                <a:latin typeface="Arial" charset="0"/>
              </a:rPr>
              <a:t>tra apprendisti e dipendenti 15-39 anni (%)</a:t>
            </a:r>
          </a:p>
        </p:txBody>
      </p:sp>
      <p:pic>
        <p:nvPicPr>
          <p:cNvPr id="27654" name="Picture 1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3933825"/>
            <a:ext cx="8740775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5" name="Picture 1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356100" y="1700213"/>
            <a:ext cx="4537075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6" name="Picture 1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79388" y="2133600"/>
            <a:ext cx="8785225" cy="1209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7" name="Picture 13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44463" y="3284538"/>
            <a:ext cx="8820150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8" name="Text Box 56"/>
          <p:cNvSpPr txBox="1">
            <a:spLocks noChangeArrowheads="1"/>
          </p:cNvSpPr>
          <p:nvPr/>
        </p:nvSpPr>
        <p:spPr bwMode="auto">
          <a:xfrm>
            <a:off x="127000" y="4724400"/>
            <a:ext cx="8472191" cy="4124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80000"/>
              </a:lnSpc>
            </a:pPr>
            <a:r>
              <a:rPr lang="it-IT" sz="2600" b="1" dirty="0">
                <a:latin typeface="Arial" charset="0"/>
              </a:rPr>
              <a:t>R</a:t>
            </a:r>
            <a:r>
              <a:rPr lang="it-IT" sz="2600" b="1" dirty="0" smtClean="0">
                <a:latin typeface="Arial" charset="0"/>
              </a:rPr>
              <a:t>apporto </a:t>
            </a:r>
            <a:r>
              <a:rPr lang="it-IT" sz="2600" b="1" dirty="0">
                <a:latin typeface="Arial" charset="0"/>
              </a:rPr>
              <a:t>tra apprendisti e dipendenti 15-34 anni (%)</a:t>
            </a:r>
          </a:p>
        </p:txBody>
      </p:sp>
      <p:sp>
        <p:nvSpPr>
          <p:cNvPr id="27659" name="Line 16"/>
          <p:cNvSpPr>
            <a:spLocks noChangeShapeType="1"/>
          </p:cNvSpPr>
          <p:nvPr/>
        </p:nvSpPr>
        <p:spPr bwMode="auto">
          <a:xfrm>
            <a:off x="0" y="4652963"/>
            <a:ext cx="9144000" cy="0"/>
          </a:xfrm>
          <a:prstGeom prst="line">
            <a:avLst/>
          </a:prstGeom>
          <a:noFill/>
          <a:ln w="50800">
            <a:solidFill>
              <a:srgbClr val="CC0066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it-IT"/>
          </a:p>
        </p:txBody>
      </p:sp>
      <p:pic>
        <p:nvPicPr>
          <p:cNvPr id="27660" name="Picture 1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427538" y="5229225"/>
            <a:ext cx="4537075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61" name="Picture 18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07950" y="5618163"/>
            <a:ext cx="8964613" cy="1050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6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6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76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76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76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76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76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76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76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76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76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76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76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76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76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76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8" grpId="0"/>
      <p:bldP spid="2765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4"/>
          <p:cNvSpPr>
            <a:spLocks noChangeArrowheads="1"/>
          </p:cNvSpPr>
          <p:nvPr/>
        </p:nvSpPr>
        <p:spPr bwMode="auto">
          <a:xfrm>
            <a:off x="8677275" y="115888"/>
            <a:ext cx="431800" cy="404812"/>
          </a:xfrm>
          <a:prstGeom prst="rect">
            <a:avLst/>
          </a:prstGeom>
          <a:solidFill>
            <a:schemeClr val="bg1"/>
          </a:solidFill>
          <a:ln w="38100">
            <a:solidFill>
              <a:srgbClr val="80008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/>
            <a:r>
              <a:rPr lang="it-IT" b="1">
                <a:solidFill>
                  <a:srgbClr val="CC0066"/>
                </a:solidFill>
                <a:latin typeface="Arial" charset="0"/>
              </a:rPr>
              <a:t>5</a:t>
            </a:r>
          </a:p>
        </p:txBody>
      </p:sp>
      <p:sp>
        <p:nvSpPr>
          <p:cNvPr id="28674" name="Text Box 5"/>
          <p:cNvSpPr txBox="1">
            <a:spLocks noChangeArrowheads="1"/>
          </p:cNvSpPr>
          <p:nvPr/>
        </p:nvSpPr>
        <p:spPr bwMode="auto">
          <a:xfrm>
            <a:off x="71438" y="30163"/>
            <a:ext cx="6661150" cy="1335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85000"/>
              </a:lnSpc>
            </a:pPr>
            <a:r>
              <a:rPr lang="it-IT" sz="3200" b="1">
                <a:solidFill>
                  <a:srgbClr val="CC0066"/>
                </a:solidFill>
                <a:latin typeface="Arial" charset="0"/>
              </a:rPr>
              <a:t>L’apprendistato come forma più generale di attivazione di lavoro - terziario di mercato</a:t>
            </a:r>
          </a:p>
        </p:txBody>
      </p:sp>
      <p:pic>
        <p:nvPicPr>
          <p:cNvPr id="28675" name="Picture 9"/>
          <p:cNvPicPr>
            <a:picLocks noChangeAspect="1" noChangeArrowheads="1"/>
          </p:cNvPicPr>
          <p:nvPr/>
        </p:nvPicPr>
        <p:blipFill>
          <a:blip r:embed="rId2"/>
          <a:srcRect l="4323" t="4977"/>
          <a:stretch>
            <a:fillRect/>
          </a:stretch>
        </p:blipFill>
        <p:spPr bwMode="auto">
          <a:xfrm>
            <a:off x="0" y="1341438"/>
            <a:ext cx="9144000" cy="5516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6" name="Text Box 5"/>
          <p:cNvSpPr txBox="1">
            <a:spLocks noChangeArrowheads="1"/>
          </p:cNvSpPr>
          <p:nvPr/>
        </p:nvSpPr>
        <p:spPr bwMode="auto">
          <a:xfrm>
            <a:off x="2987675" y="5026025"/>
            <a:ext cx="5976938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 sz="3200" b="1" i="1">
                <a:solidFill>
                  <a:srgbClr val="FF3300"/>
                </a:solidFill>
                <a:latin typeface="Arial" charset="0"/>
              </a:rPr>
              <a:t>apprendisti di età 25-34 anni sul totale apprendisti (%)</a:t>
            </a:r>
          </a:p>
        </p:txBody>
      </p:sp>
      <p:pic>
        <p:nvPicPr>
          <p:cNvPr id="2867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740650" y="692150"/>
            <a:ext cx="1403350" cy="62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4"/>
          <p:cNvSpPr>
            <a:spLocks noChangeArrowheads="1"/>
          </p:cNvSpPr>
          <p:nvPr/>
        </p:nvSpPr>
        <p:spPr bwMode="auto">
          <a:xfrm>
            <a:off x="8677275" y="115888"/>
            <a:ext cx="431800" cy="404812"/>
          </a:xfrm>
          <a:prstGeom prst="rect">
            <a:avLst/>
          </a:prstGeom>
          <a:solidFill>
            <a:schemeClr val="bg1"/>
          </a:solidFill>
          <a:ln w="38100">
            <a:solidFill>
              <a:srgbClr val="80008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/>
            <a:r>
              <a:rPr lang="it-IT" b="1">
                <a:solidFill>
                  <a:srgbClr val="CC0066"/>
                </a:solidFill>
                <a:latin typeface="Arial" charset="0"/>
              </a:rPr>
              <a:t>6</a:t>
            </a:r>
          </a:p>
        </p:txBody>
      </p:sp>
      <p:sp>
        <p:nvSpPr>
          <p:cNvPr id="30722" name="Text Box 5"/>
          <p:cNvSpPr txBox="1">
            <a:spLocks noChangeArrowheads="1"/>
          </p:cNvSpPr>
          <p:nvPr/>
        </p:nvSpPr>
        <p:spPr bwMode="auto">
          <a:xfrm>
            <a:off x="0" y="0"/>
            <a:ext cx="6516688" cy="860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90000"/>
              </a:lnSpc>
            </a:pPr>
            <a:r>
              <a:rPr lang="it-IT" sz="2800" b="1" dirty="0">
                <a:solidFill>
                  <a:srgbClr val="CC0066"/>
                </a:solidFill>
                <a:latin typeface="Arial" charset="0"/>
              </a:rPr>
              <a:t>R</a:t>
            </a:r>
            <a:r>
              <a:rPr lang="it-IT" sz="2800" b="1" dirty="0" smtClean="0">
                <a:solidFill>
                  <a:srgbClr val="CC0066"/>
                </a:solidFill>
                <a:latin typeface="Arial" charset="0"/>
              </a:rPr>
              <a:t>egolamentazione </a:t>
            </a:r>
            <a:r>
              <a:rPr lang="it-IT" sz="2800" b="1" dirty="0">
                <a:solidFill>
                  <a:srgbClr val="CC0066"/>
                </a:solidFill>
                <a:latin typeface="Arial" charset="0"/>
              </a:rPr>
              <a:t>e costo del lavoro vs tasso di attività 15-64 anni</a:t>
            </a:r>
          </a:p>
        </p:txBody>
      </p:sp>
      <p:pic>
        <p:nvPicPr>
          <p:cNvPr id="3072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64388" y="66675"/>
            <a:ext cx="1403350" cy="62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30" name="Picture 10"/>
          <p:cNvPicPr>
            <a:picLocks noChangeAspect="1" noChangeArrowheads="1"/>
          </p:cNvPicPr>
          <p:nvPr/>
        </p:nvPicPr>
        <p:blipFill>
          <a:blip r:embed="rId3"/>
          <a:srcRect t="9943" r="5585"/>
          <a:stretch>
            <a:fillRect/>
          </a:stretch>
        </p:blipFill>
        <p:spPr bwMode="auto">
          <a:xfrm>
            <a:off x="-47625" y="981075"/>
            <a:ext cx="9191625" cy="5876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Rectangle 4"/>
          <p:cNvSpPr>
            <a:spLocks noChangeArrowheads="1"/>
          </p:cNvSpPr>
          <p:nvPr/>
        </p:nvSpPr>
        <p:spPr bwMode="auto">
          <a:xfrm>
            <a:off x="8675688" y="5805488"/>
            <a:ext cx="431800" cy="404812"/>
          </a:xfrm>
          <a:prstGeom prst="rect">
            <a:avLst/>
          </a:prstGeom>
          <a:solidFill>
            <a:schemeClr val="bg1"/>
          </a:solidFill>
          <a:ln w="38100">
            <a:solidFill>
              <a:srgbClr val="80008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/>
            <a:r>
              <a:rPr lang="it-IT" b="1">
                <a:solidFill>
                  <a:srgbClr val="CC0066"/>
                </a:solidFill>
                <a:latin typeface="Arial" charset="0"/>
              </a:rPr>
              <a:t>7</a:t>
            </a:r>
          </a:p>
        </p:txBody>
      </p:sp>
      <p:sp>
        <p:nvSpPr>
          <p:cNvPr id="32770" name="Text Box 5"/>
          <p:cNvSpPr txBox="1">
            <a:spLocks noChangeArrowheads="1"/>
          </p:cNvSpPr>
          <p:nvPr/>
        </p:nvSpPr>
        <p:spPr bwMode="auto">
          <a:xfrm>
            <a:off x="71438" y="30163"/>
            <a:ext cx="9072562" cy="9510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90000"/>
              </a:lnSpc>
            </a:pPr>
            <a:r>
              <a:rPr lang="it-IT" sz="3200" b="1" dirty="0">
                <a:solidFill>
                  <a:srgbClr val="CC0066"/>
                </a:solidFill>
                <a:latin typeface="Arial" charset="0"/>
              </a:rPr>
              <a:t>B</a:t>
            </a:r>
            <a:r>
              <a:rPr lang="it-IT" sz="3200" b="1" dirty="0" smtClean="0">
                <a:solidFill>
                  <a:srgbClr val="CC0066"/>
                </a:solidFill>
                <a:latin typeface="Arial" charset="0"/>
              </a:rPr>
              <a:t>enefici </a:t>
            </a:r>
            <a:r>
              <a:rPr lang="it-IT" sz="3200" b="1" dirty="0">
                <a:solidFill>
                  <a:srgbClr val="CC0066"/>
                </a:solidFill>
                <a:latin typeface="Arial" charset="0"/>
              </a:rPr>
              <a:t>dell’apprendistato</a:t>
            </a:r>
          </a:p>
          <a:p>
            <a:pPr eaLnBrk="0" hangingPunct="0">
              <a:lnSpc>
                <a:spcPct val="90000"/>
              </a:lnSpc>
            </a:pPr>
            <a:r>
              <a:rPr lang="it-IT" sz="3000" b="1" dirty="0">
                <a:solidFill>
                  <a:srgbClr val="CC0066"/>
                </a:solidFill>
                <a:latin typeface="Arial" charset="0"/>
              </a:rPr>
              <a:t>(evidenze empiriche e letteratura specializzata)</a:t>
            </a:r>
          </a:p>
        </p:txBody>
      </p:sp>
      <p:sp>
        <p:nvSpPr>
          <p:cNvPr id="32771" name="Titolo 1"/>
          <p:cNvSpPr>
            <a:spLocks noGrp="1"/>
          </p:cNvSpPr>
          <p:nvPr>
            <p:ph type="ctrTitle"/>
          </p:nvPr>
        </p:nvSpPr>
        <p:spPr>
          <a:xfrm>
            <a:off x="179388" y="3068638"/>
            <a:ext cx="8640762" cy="2232025"/>
          </a:xfrm>
          <a:ln w="25400" cap="flat" algn="ctr">
            <a:solidFill>
              <a:srgbClr val="008000"/>
            </a:solidFill>
            <a:headEnd type="none" w="med" len="med"/>
            <a:tailEnd type="none" w="med" len="med"/>
          </a:ln>
        </p:spPr>
        <p:txBody>
          <a:bodyPr/>
          <a:lstStyle/>
          <a:p>
            <a:pPr algn="l"/>
            <a:r>
              <a:rPr lang="it-IT" sz="2800" b="1" smtClean="0">
                <a:latin typeface="Arial" charset="0"/>
                <a:cs typeface="Arial" charset="0"/>
              </a:rPr>
              <a:t>Lavoratori</a:t>
            </a:r>
            <a:r>
              <a:rPr lang="it-IT" sz="2800" smtClean="0">
                <a:latin typeface="Arial" charset="0"/>
                <a:cs typeface="Arial" charset="0"/>
              </a:rPr>
              <a:t>: </a:t>
            </a:r>
            <a:br>
              <a:rPr lang="it-IT" sz="2800" smtClean="0">
                <a:latin typeface="Arial" charset="0"/>
                <a:cs typeface="Arial" charset="0"/>
              </a:rPr>
            </a:br>
            <a:r>
              <a:rPr lang="it-IT" sz="2800" smtClean="0">
                <a:latin typeface="Arial" charset="0"/>
                <a:cs typeface="Arial" charset="0"/>
              </a:rPr>
              <a:t>- dopo la fine dell’apprendistato, incremento salariale (anche permanente) rispetto a chi non lo ha fatto</a:t>
            </a:r>
            <a:br>
              <a:rPr lang="it-IT" sz="2800" smtClean="0">
                <a:latin typeface="Arial" charset="0"/>
                <a:cs typeface="Arial" charset="0"/>
              </a:rPr>
            </a:br>
            <a:r>
              <a:rPr lang="it-IT" sz="2800" smtClean="0">
                <a:latin typeface="Arial" charset="0"/>
                <a:cs typeface="Arial" charset="0"/>
              </a:rPr>
              <a:t>- in Germania il 70% degli apprendisti cambia azienda entro 5 anni dalla fine del periodo formativo</a:t>
            </a:r>
          </a:p>
        </p:txBody>
      </p:sp>
      <p:pic>
        <p:nvPicPr>
          <p:cNvPr id="32772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027988" y="6361113"/>
            <a:ext cx="1116012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4" name="Titolo 1"/>
          <p:cNvSpPr>
            <a:spLocks/>
          </p:cNvSpPr>
          <p:nvPr/>
        </p:nvSpPr>
        <p:spPr bwMode="auto">
          <a:xfrm>
            <a:off x="179388" y="1125538"/>
            <a:ext cx="8640762" cy="1801812"/>
          </a:xfrm>
          <a:prstGeom prst="rect">
            <a:avLst/>
          </a:prstGeom>
          <a:noFill/>
          <a:ln w="25400">
            <a:solidFill>
              <a:srgbClr val="008000"/>
            </a:solidFill>
            <a:miter lim="800000"/>
            <a:headEnd/>
            <a:tailEnd/>
          </a:ln>
        </p:spPr>
        <p:txBody>
          <a:bodyPr anchor="ctr"/>
          <a:lstStyle/>
          <a:p>
            <a:pPr eaLnBrk="0" hangingPunct="0"/>
            <a:r>
              <a:rPr lang="it-IT" sz="2800" b="1" dirty="0" smtClean="0">
                <a:solidFill>
                  <a:schemeClr val="tx2"/>
                </a:solidFill>
                <a:latin typeface="Arial" charset="0"/>
              </a:rPr>
              <a:t>Imprese: </a:t>
            </a:r>
            <a:r>
              <a:rPr lang="it-IT" sz="2800" b="1" dirty="0">
                <a:solidFill>
                  <a:schemeClr val="tx2"/>
                </a:solidFill>
                <a:latin typeface="Arial" charset="0"/>
              </a:rPr>
              <a:t/>
            </a:r>
            <a:br>
              <a:rPr lang="it-IT" sz="2800" b="1" dirty="0">
                <a:solidFill>
                  <a:schemeClr val="tx2"/>
                </a:solidFill>
                <a:latin typeface="Arial" charset="0"/>
              </a:rPr>
            </a:br>
            <a:r>
              <a:rPr lang="it-IT" sz="2800" b="1" dirty="0">
                <a:solidFill>
                  <a:schemeClr val="tx2"/>
                </a:solidFill>
                <a:latin typeface="Arial" charset="0"/>
              </a:rPr>
              <a:t>- </a:t>
            </a:r>
            <a:r>
              <a:rPr lang="it-IT" sz="2800" dirty="0">
                <a:solidFill>
                  <a:schemeClr val="tx2"/>
                </a:solidFill>
                <a:latin typeface="Arial" charset="0"/>
              </a:rPr>
              <a:t>la maggior parte rientra dei costi già prima della fine del periodo di formazione</a:t>
            </a:r>
            <a:br>
              <a:rPr lang="it-IT" sz="2800" dirty="0">
                <a:solidFill>
                  <a:schemeClr val="tx2"/>
                </a:solidFill>
                <a:latin typeface="Arial" charset="0"/>
              </a:rPr>
            </a:br>
            <a:r>
              <a:rPr lang="it-IT" sz="2800" dirty="0">
                <a:solidFill>
                  <a:schemeClr val="tx2"/>
                </a:solidFill>
                <a:latin typeface="Arial" charset="0"/>
              </a:rPr>
              <a:t>- </a:t>
            </a:r>
            <a:r>
              <a:rPr lang="it-IT" sz="2800" b="1" dirty="0">
                <a:solidFill>
                  <a:schemeClr val="tx2"/>
                </a:solidFill>
                <a:latin typeface="Arial" charset="0"/>
              </a:rPr>
              <a:t>benefici di produttività da chi viene confermato</a:t>
            </a:r>
          </a:p>
        </p:txBody>
      </p:sp>
      <p:sp>
        <p:nvSpPr>
          <p:cNvPr id="32775" name="Titolo 1"/>
          <p:cNvSpPr>
            <a:spLocks/>
          </p:cNvSpPr>
          <p:nvPr/>
        </p:nvSpPr>
        <p:spPr bwMode="auto">
          <a:xfrm>
            <a:off x="34925" y="5661025"/>
            <a:ext cx="7813675" cy="1008063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</p:spPr>
        <p:txBody>
          <a:bodyPr anchor="ctr"/>
          <a:lstStyle/>
          <a:p>
            <a:pPr eaLnBrk="0" hangingPunct="0"/>
            <a:r>
              <a:rPr lang="it-IT" sz="2800" b="1">
                <a:solidFill>
                  <a:srgbClr val="FF0000"/>
                </a:solidFill>
                <a:latin typeface="Arial" charset="0"/>
              </a:rPr>
              <a:t>l’Ocse raccomanda di rafforzare il ruolo della formazione in azienda e dell’apprendistato</a:t>
            </a:r>
            <a:r>
              <a:rPr lang="it-IT" sz="2800" b="1">
                <a:solidFill>
                  <a:schemeClr val="tx2"/>
                </a:solidFill>
                <a:latin typeface="Arial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1" grpId="0" animBg="1"/>
      <p:bldP spid="32774" grpId="0" animBg="1"/>
      <p:bldP spid="32775" grpId="0"/>
    </p:bldLst>
  </p:timing>
</p:sld>
</file>

<file path=ppt/theme/theme1.xml><?xml version="1.0" encoding="utf-8"?>
<a:theme xmlns:a="http://schemas.openxmlformats.org/drawingml/2006/main" name="Struttura predefinita">
  <a:themeElements>
    <a:clrScheme name="Struttura predefinit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Struttura predefinita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Struttura predefini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i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i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18599</TotalTime>
  <Words>155</Words>
  <Application>Microsoft Office PowerPoint</Application>
  <PresentationFormat>Presentazione su schermo (4:3)</PresentationFormat>
  <Paragraphs>37</Paragraphs>
  <Slides>8</Slides>
  <Notes>0</Notes>
  <HiddenSlides>0</HiddenSlides>
  <MMClips>0</MMClips>
  <ScaleCrop>false</ScaleCrop>
  <HeadingPairs>
    <vt:vector size="6" baseType="variant">
      <vt:variant>
        <vt:lpstr>Tema</vt:lpstr>
      </vt:variant>
      <vt:variant>
        <vt:i4>1</vt:i4>
      </vt:variant>
      <vt:variant>
        <vt:lpstr>Server OLE incorporati</vt:lpstr>
      </vt:variant>
      <vt:variant>
        <vt:i4>1</vt:i4>
      </vt:variant>
      <vt:variant>
        <vt:lpstr>Titoli diapositive</vt:lpstr>
      </vt:variant>
      <vt:variant>
        <vt:i4>8</vt:i4>
      </vt:variant>
    </vt:vector>
  </HeadingPairs>
  <TitlesOfParts>
    <vt:vector size="10" baseType="lpstr">
      <vt:lpstr>Struttura predefinita</vt:lpstr>
      <vt:lpstr>Grafico di Microsoft Excel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Lavoratori:  - dopo la fine dell’apprendistato, incremento salariale (anche permanente) rispetto a chi non lo ha fatto - in Germania il 70% degli apprendisti cambia azienda entro 5 anni dalla fine del periodo formativo</vt:lpstr>
    </vt:vector>
  </TitlesOfParts>
  <Company>Prometeia Calcolo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Nessun titolo diapositiva</dc:title>
  <dc:creator>Claudia Lipparini</dc:creator>
  <cp:lastModifiedBy>Ragaini</cp:lastModifiedBy>
  <cp:revision>473</cp:revision>
  <cp:lastPrinted>2013-12-13T11:15:14Z</cp:lastPrinted>
  <dcterms:created xsi:type="dcterms:W3CDTF">2005-05-17T15:30:15Z</dcterms:created>
  <dcterms:modified xsi:type="dcterms:W3CDTF">2014-01-17T10:25:12Z</dcterms:modified>
</cp:coreProperties>
</file>