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69" r:id="rId3"/>
    <p:sldId id="258" r:id="rId4"/>
    <p:sldId id="260" r:id="rId5"/>
    <p:sldId id="266" r:id="rId6"/>
    <p:sldId id="265" r:id="rId7"/>
    <p:sldId id="264" r:id="rId8"/>
    <p:sldId id="263" r:id="rId9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1" autoAdjust="0"/>
    <p:restoredTop sz="94649" autoAdjust="0"/>
  </p:normalViewPr>
  <p:slideViewPr>
    <p:cSldViewPr>
      <p:cViewPr>
        <p:scale>
          <a:sx n="100" d="100"/>
          <a:sy n="100" d="100"/>
        </p:scale>
        <p:origin x="-1314" y="-22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lineChart>
        <c:grouping val="standard"/>
        <c:varyColors val="0"/>
        <c:ser>
          <c:idx val="3"/>
          <c:order val="0"/>
          <c:tx>
            <c:strRef>
              <c:f>'fig spesa'!$A$42</c:f>
              <c:strCache>
                <c:ptCount val="1"/>
                <c:pt idx="0">
                  <c:v>- Beni durevoli</c:v>
                </c:pt>
              </c:strCache>
            </c:strRef>
          </c:tx>
          <c:dLbls>
            <c:dLbl>
              <c:idx val="25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'fig spesa'!$B$35:$AA$35</c:f>
              <c:strCache>
                <c:ptCount val="26"/>
                <c:pt idx="0">
                  <c:v>T1-2009</c:v>
                </c:pt>
                <c:pt idx="1">
                  <c:v>T2-2009</c:v>
                </c:pt>
                <c:pt idx="2">
                  <c:v>T3-2009</c:v>
                </c:pt>
                <c:pt idx="3">
                  <c:v>T4-2009</c:v>
                </c:pt>
                <c:pt idx="4">
                  <c:v>T1-2010</c:v>
                </c:pt>
                <c:pt idx="5">
                  <c:v>T2-2010</c:v>
                </c:pt>
                <c:pt idx="6">
                  <c:v>T3-2010</c:v>
                </c:pt>
                <c:pt idx="7">
                  <c:v>T4-2010</c:v>
                </c:pt>
                <c:pt idx="8">
                  <c:v>T1-2011</c:v>
                </c:pt>
                <c:pt idx="9">
                  <c:v>T2-2011</c:v>
                </c:pt>
                <c:pt idx="10">
                  <c:v>T3-2011</c:v>
                </c:pt>
                <c:pt idx="11">
                  <c:v>T4-2011</c:v>
                </c:pt>
                <c:pt idx="12">
                  <c:v>T1-2012</c:v>
                </c:pt>
                <c:pt idx="13">
                  <c:v>T2-2012</c:v>
                </c:pt>
                <c:pt idx="14">
                  <c:v>T3-2012</c:v>
                </c:pt>
                <c:pt idx="15">
                  <c:v>T4-2012</c:v>
                </c:pt>
                <c:pt idx="16">
                  <c:v>T1-2013</c:v>
                </c:pt>
                <c:pt idx="17">
                  <c:v>T2-2013</c:v>
                </c:pt>
                <c:pt idx="18">
                  <c:v>T3-2013</c:v>
                </c:pt>
                <c:pt idx="19">
                  <c:v>T4-2013</c:v>
                </c:pt>
                <c:pt idx="20">
                  <c:v>T1-2014</c:v>
                </c:pt>
                <c:pt idx="21">
                  <c:v>T2-2014</c:v>
                </c:pt>
                <c:pt idx="22">
                  <c:v>T3-2014</c:v>
                </c:pt>
                <c:pt idx="23">
                  <c:v>T4-2014</c:v>
                </c:pt>
                <c:pt idx="24">
                  <c:v>T1-2015</c:v>
                </c:pt>
                <c:pt idx="25">
                  <c:v>T2-2015</c:v>
                </c:pt>
              </c:strCache>
            </c:strRef>
          </c:cat>
          <c:val>
            <c:numRef>
              <c:f>'fig spesa'!$B$42:$AA$42</c:f>
              <c:numCache>
                <c:formatCode>#,##0.0</c:formatCode>
                <c:ptCount val="26"/>
                <c:pt idx="0">
                  <c:v>100</c:v>
                </c:pt>
                <c:pt idx="1">
                  <c:v>105.19058048314088</c:v>
                </c:pt>
                <c:pt idx="2">
                  <c:v>108.49209543172347</c:v>
                </c:pt>
                <c:pt idx="3">
                  <c:v>110.68254746767477</c:v>
                </c:pt>
                <c:pt idx="4">
                  <c:v>108.62005184115905</c:v>
                </c:pt>
                <c:pt idx="5">
                  <c:v>101.84751809316401</c:v>
                </c:pt>
                <c:pt idx="6">
                  <c:v>102.81401195244901</c:v>
                </c:pt>
                <c:pt idx="7">
                  <c:v>104.35012213037422</c:v>
                </c:pt>
                <c:pt idx="8">
                  <c:v>102.84979140788568</c:v>
                </c:pt>
                <c:pt idx="9">
                  <c:v>100.514168717125</c:v>
                </c:pt>
                <c:pt idx="10">
                  <c:v>98.503410816435462</c:v>
                </c:pt>
                <c:pt idx="11">
                  <c:v>93.366615614977604</c:v>
                </c:pt>
                <c:pt idx="12">
                  <c:v>89.44792616893541</c:v>
                </c:pt>
                <c:pt idx="13">
                  <c:v>89.368905289037315</c:v>
                </c:pt>
                <c:pt idx="14">
                  <c:v>87.568016586468985</c:v>
                </c:pt>
                <c:pt idx="15">
                  <c:v>86.959449211696267</c:v>
                </c:pt>
                <c:pt idx="16">
                  <c:v>83.537402882262057</c:v>
                </c:pt>
                <c:pt idx="17">
                  <c:v>82.393436591364107</c:v>
                </c:pt>
                <c:pt idx="18">
                  <c:v>82.277517488396228</c:v>
                </c:pt>
                <c:pt idx="19">
                  <c:v>82.656637231468068</c:v>
                </c:pt>
                <c:pt idx="20">
                  <c:v>83.687866574505549</c:v>
                </c:pt>
                <c:pt idx="21">
                  <c:v>83.770243757302993</c:v>
                </c:pt>
                <c:pt idx="22">
                  <c:v>86.00255986699753</c:v>
                </c:pt>
                <c:pt idx="23">
                  <c:v>87.348279013470702</c:v>
                </c:pt>
                <c:pt idx="24">
                  <c:v>88.5395660089263</c:v>
                </c:pt>
                <c:pt idx="25">
                  <c:v>91.4666790364371</c:v>
                </c:pt>
              </c:numCache>
            </c:numRef>
          </c:val>
          <c:smooth val="0"/>
        </c:ser>
        <c:ser>
          <c:idx val="4"/>
          <c:order val="1"/>
          <c:tx>
            <c:strRef>
              <c:f>'fig spesa'!$A$43</c:f>
              <c:strCache>
                <c:ptCount val="1"/>
                <c:pt idx="0">
                  <c:v>- Beni semidurevoli</c:v>
                </c:pt>
              </c:strCache>
            </c:strRef>
          </c:tx>
          <c:dLbls>
            <c:dLbl>
              <c:idx val="25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'fig spesa'!$B$35:$AA$35</c:f>
              <c:strCache>
                <c:ptCount val="26"/>
                <c:pt idx="0">
                  <c:v>T1-2009</c:v>
                </c:pt>
                <c:pt idx="1">
                  <c:v>T2-2009</c:v>
                </c:pt>
                <c:pt idx="2">
                  <c:v>T3-2009</c:v>
                </c:pt>
                <c:pt idx="3">
                  <c:v>T4-2009</c:v>
                </c:pt>
                <c:pt idx="4">
                  <c:v>T1-2010</c:v>
                </c:pt>
                <c:pt idx="5">
                  <c:v>T2-2010</c:v>
                </c:pt>
                <c:pt idx="6">
                  <c:v>T3-2010</c:v>
                </c:pt>
                <c:pt idx="7">
                  <c:v>T4-2010</c:v>
                </c:pt>
                <c:pt idx="8">
                  <c:v>T1-2011</c:v>
                </c:pt>
                <c:pt idx="9">
                  <c:v>T2-2011</c:v>
                </c:pt>
                <c:pt idx="10">
                  <c:v>T3-2011</c:v>
                </c:pt>
                <c:pt idx="11">
                  <c:v>T4-2011</c:v>
                </c:pt>
                <c:pt idx="12">
                  <c:v>T1-2012</c:v>
                </c:pt>
                <c:pt idx="13">
                  <c:v>T2-2012</c:v>
                </c:pt>
                <c:pt idx="14">
                  <c:v>T3-2012</c:v>
                </c:pt>
                <c:pt idx="15">
                  <c:v>T4-2012</c:v>
                </c:pt>
                <c:pt idx="16">
                  <c:v>T1-2013</c:v>
                </c:pt>
                <c:pt idx="17">
                  <c:v>T2-2013</c:v>
                </c:pt>
                <c:pt idx="18">
                  <c:v>T3-2013</c:v>
                </c:pt>
                <c:pt idx="19">
                  <c:v>T4-2013</c:v>
                </c:pt>
                <c:pt idx="20">
                  <c:v>T1-2014</c:v>
                </c:pt>
                <c:pt idx="21">
                  <c:v>T2-2014</c:v>
                </c:pt>
                <c:pt idx="22">
                  <c:v>T3-2014</c:v>
                </c:pt>
                <c:pt idx="23">
                  <c:v>T4-2014</c:v>
                </c:pt>
                <c:pt idx="24">
                  <c:v>T1-2015</c:v>
                </c:pt>
                <c:pt idx="25">
                  <c:v>T2-2015</c:v>
                </c:pt>
              </c:strCache>
            </c:strRef>
          </c:cat>
          <c:val>
            <c:numRef>
              <c:f>'fig spesa'!$B$43:$AA$43</c:f>
              <c:numCache>
                <c:formatCode>#,##0.0</c:formatCode>
                <c:ptCount val="26"/>
                <c:pt idx="0">
                  <c:v>100</c:v>
                </c:pt>
                <c:pt idx="1">
                  <c:v>100.96997754899624</c:v>
                </c:pt>
                <c:pt idx="2">
                  <c:v>102.73539042169722</c:v>
                </c:pt>
                <c:pt idx="3">
                  <c:v>104.66093794450295</c:v>
                </c:pt>
                <c:pt idx="4">
                  <c:v>103.65713448444819</c:v>
                </c:pt>
                <c:pt idx="5">
                  <c:v>107.33186123853771</c:v>
                </c:pt>
                <c:pt idx="6">
                  <c:v>109.24473114363819</c:v>
                </c:pt>
                <c:pt idx="7">
                  <c:v>110.44338198649444</c:v>
                </c:pt>
                <c:pt idx="8">
                  <c:v>110.75034459355084</c:v>
                </c:pt>
                <c:pt idx="9">
                  <c:v>112.09254259015525</c:v>
                </c:pt>
                <c:pt idx="10">
                  <c:v>110.76424104493626</c:v>
                </c:pt>
                <c:pt idx="11">
                  <c:v>106.60114205152686</c:v>
                </c:pt>
                <c:pt idx="12">
                  <c:v>102.13576793686319</c:v>
                </c:pt>
                <c:pt idx="13">
                  <c:v>100.42510210244002</c:v>
                </c:pt>
                <c:pt idx="14">
                  <c:v>99.157117534359756</c:v>
                </c:pt>
                <c:pt idx="15">
                  <c:v>98.945931664233072</c:v>
                </c:pt>
                <c:pt idx="16">
                  <c:v>95.619332641816328</c:v>
                </c:pt>
                <c:pt idx="17">
                  <c:v>95.120855878115947</c:v>
                </c:pt>
                <c:pt idx="18">
                  <c:v>95.857533807563016</c:v>
                </c:pt>
                <c:pt idx="19">
                  <c:v>94.955662412951682</c:v>
                </c:pt>
                <c:pt idx="20">
                  <c:v>95.260663527813165</c:v>
                </c:pt>
                <c:pt idx="21">
                  <c:v>94.404880646913242</c:v>
                </c:pt>
                <c:pt idx="22">
                  <c:v>95.594925388157023</c:v>
                </c:pt>
                <c:pt idx="23">
                  <c:v>95.396574404597558</c:v>
                </c:pt>
                <c:pt idx="24">
                  <c:v>95.897908219290102</c:v>
                </c:pt>
                <c:pt idx="25">
                  <c:v>95.847429283182507</c:v>
                </c:pt>
              </c:numCache>
            </c:numRef>
          </c:val>
          <c:smooth val="0"/>
        </c:ser>
        <c:ser>
          <c:idx val="5"/>
          <c:order val="2"/>
          <c:tx>
            <c:strRef>
              <c:f>'fig spesa'!$A$44</c:f>
              <c:strCache>
                <c:ptCount val="1"/>
                <c:pt idx="0">
                  <c:v>- Beni non durevoli</c:v>
                </c:pt>
              </c:strCache>
            </c:strRef>
          </c:tx>
          <c:dLbls>
            <c:dLbl>
              <c:idx val="25"/>
              <c:layout>
                <c:manualLayout>
                  <c:x val="0"/>
                  <c:y val="2.312138728323699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'fig spesa'!$B$35:$AA$35</c:f>
              <c:strCache>
                <c:ptCount val="26"/>
                <c:pt idx="0">
                  <c:v>T1-2009</c:v>
                </c:pt>
                <c:pt idx="1">
                  <c:v>T2-2009</c:v>
                </c:pt>
                <c:pt idx="2">
                  <c:v>T3-2009</c:v>
                </c:pt>
                <c:pt idx="3">
                  <c:v>T4-2009</c:v>
                </c:pt>
                <c:pt idx="4">
                  <c:v>T1-2010</c:v>
                </c:pt>
                <c:pt idx="5">
                  <c:v>T2-2010</c:v>
                </c:pt>
                <c:pt idx="6">
                  <c:v>T3-2010</c:v>
                </c:pt>
                <c:pt idx="7">
                  <c:v>T4-2010</c:v>
                </c:pt>
                <c:pt idx="8">
                  <c:v>T1-2011</c:v>
                </c:pt>
                <c:pt idx="9">
                  <c:v>T2-2011</c:v>
                </c:pt>
                <c:pt idx="10">
                  <c:v>T3-2011</c:v>
                </c:pt>
                <c:pt idx="11">
                  <c:v>T4-2011</c:v>
                </c:pt>
                <c:pt idx="12">
                  <c:v>T1-2012</c:v>
                </c:pt>
                <c:pt idx="13">
                  <c:v>T2-2012</c:v>
                </c:pt>
                <c:pt idx="14">
                  <c:v>T3-2012</c:v>
                </c:pt>
                <c:pt idx="15">
                  <c:v>T4-2012</c:v>
                </c:pt>
                <c:pt idx="16">
                  <c:v>T1-2013</c:v>
                </c:pt>
                <c:pt idx="17">
                  <c:v>T2-2013</c:v>
                </c:pt>
                <c:pt idx="18">
                  <c:v>T3-2013</c:v>
                </c:pt>
                <c:pt idx="19">
                  <c:v>T4-2013</c:v>
                </c:pt>
                <c:pt idx="20">
                  <c:v>T1-2014</c:v>
                </c:pt>
                <c:pt idx="21">
                  <c:v>T2-2014</c:v>
                </c:pt>
                <c:pt idx="22">
                  <c:v>T3-2014</c:v>
                </c:pt>
                <c:pt idx="23">
                  <c:v>T4-2014</c:v>
                </c:pt>
                <c:pt idx="24">
                  <c:v>T1-2015</c:v>
                </c:pt>
                <c:pt idx="25">
                  <c:v>T2-2015</c:v>
                </c:pt>
              </c:strCache>
            </c:strRef>
          </c:cat>
          <c:val>
            <c:numRef>
              <c:f>'fig spesa'!$B$44:$AA$44</c:f>
              <c:numCache>
                <c:formatCode>#,##0.0</c:formatCode>
                <c:ptCount val="26"/>
                <c:pt idx="0">
                  <c:v>100</c:v>
                </c:pt>
                <c:pt idx="1">
                  <c:v>98.847249850371298</c:v>
                </c:pt>
                <c:pt idx="2">
                  <c:v>98.431113996594831</c:v>
                </c:pt>
                <c:pt idx="3">
                  <c:v>98.532760132026723</c:v>
                </c:pt>
                <c:pt idx="4">
                  <c:v>98.645547336660044</c:v>
                </c:pt>
                <c:pt idx="5">
                  <c:v>99.29728264661442</c:v>
                </c:pt>
                <c:pt idx="6">
                  <c:v>99.410892183461598</c:v>
                </c:pt>
                <c:pt idx="7">
                  <c:v>99.462304546700352</c:v>
                </c:pt>
                <c:pt idx="8">
                  <c:v>98.856843300561607</c:v>
                </c:pt>
                <c:pt idx="9">
                  <c:v>98.987153587447267</c:v>
                </c:pt>
                <c:pt idx="10">
                  <c:v>98.855643001988611</c:v>
                </c:pt>
                <c:pt idx="11">
                  <c:v>97.128659799733001</c:v>
                </c:pt>
                <c:pt idx="12">
                  <c:v>95.576452838838918</c:v>
                </c:pt>
                <c:pt idx="13">
                  <c:v>94.67307365614316</c:v>
                </c:pt>
                <c:pt idx="14">
                  <c:v>93.901049275474236</c:v>
                </c:pt>
                <c:pt idx="15">
                  <c:v>92.181862906289581</c:v>
                </c:pt>
                <c:pt idx="16">
                  <c:v>91.176822265201423</c:v>
                </c:pt>
                <c:pt idx="17">
                  <c:v>90.776618459611385</c:v>
                </c:pt>
                <c:pt idx="18">
                  <c:v>90.669481596664738</c:v>
                </c:pt>
                <c:pt idx="19">
                  <c:v>90.730966252609619</c:v>
                </c:pt>
                <c:pt idx="20">
                  <c:v>90.201003786712135</c:v>
                </c:pt>
                <c:pt idx="21">
                  <c:v>90.536632805988546</c:v>
                </c:pt>
                <c:pt idx="22">
                  <c:v>90.484730108013594</c:v>
                </c:pt>
                <c:pt idx="23">
                  <c:v>90.291202393732462</c:v>
                </c:pt>
                <c:pt idx="24">
                  <c:v>90.115951140595214</c:v>
                </c:pt>
                <c:pt idx="25">
                  <c:v>90.305319948012254</c:v>
                </c:pt>
              </c:numCache>
            </c:numRef>
          </c:val>
          <c:smooth val="0"/>
        </c:ser>
        <c:ser>
          <c:idx val="0"/>
          <c:order val="3"/>
          <c:tx>
            <c:strRef>
              <c:f>'fig spesa'!$A$53</c:f>
              <c:strCache>
                <c:ptCount val="1"/>
                <c:pt idx="0">
                  <c:v>- Beni durevoli (N.I. 1° trim.2013)</c:v>
                </c:pt>
              </c:strCache>
            </c:strRef>
          </c:tx>
          <c:spPr>
            <a:ln>
              <a:prstDash val="sysDash"/>
            </a:ln>
          </c:spPr>
          <c:marker>
            <c:symbol val="none"/>
          </c:marker>
          <c:dLbls>
            <c:dLbl>
              <c:idx val="25"/>
              <c:layout>
                <c:manualLayout>
                  <c:x val="0"/>
                  <c:y val="-1.798330122029544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'fig spesa'!$B$35:$AA$35</c:f>
              <c:strCache>
                <c:ptCount val="26"/>
                <c:pt idx="0">
                  <c:v>T1-2009</c:v>
                </c:pt>
                <c:pt idx="1">
                  <c:v>T2-2009</c:v>
                </c:pt>
                <c:pt idx="2">
                  <c:v>T3-2009</c:v>
                </c:pt>
                <c:pt idx="3">
                  <c:v>T4-2009</c:v>
                </c:pt>
                <c:pt idx="4">
                  <c:v>T1-2010</c:v>
                </c:pt>
                <c:pt idx="5">
                  <c:v>T2-2010</c:v>
                </c:pt>
                <c:pt idx="6">
                  <c:v>T3-2010</c:v>
                </c:pt>
                <c:pt idx="7">
                  <c:v>T4-2010</c:v>
                </c:pt>
                <c:pt idx="8">
                  <c:v>T1-2011</c:v>
                </c:pt>
                <c:pt idx="9">
                  <c:v>T2-2011</c:v>
                </c:pt>
                <c:pt idx="10">
                  <c:v>T3-2011</c:v>
                </c:pt>
                <c:pt idx="11">
                  <c:v>T4-2011</c:v>
                </c:pt>
                <c:pt idx="12">
                  <c:v>T1-2012</c:v>
                </c:pt>
                <c:pt idx="13">
                  <c:v>T2-2012</c:v>
                </c:pt>
                <c:pt idx="14">
                  <c:v>T3-2012</c:v>
                </c:pt>
                <c:pt idx="15">
                  <c:v>T4-2012</c:v>
                </c:pt>
                <c:pt idx="16">
                  <c:v>T1-2013</c:v>
                </c:pt>
                <c:pt idx="17">
                  <c:v>T2-2013</c:v>
                </c:pt>
                <c:pt idx="18">
                  <c:v>T3-2013</c:v>
                </c:pt>
                <c:pt idx="19">
                  <c:v>T4-2013</c:v>
                </c:pt>
                <c:pt idx="20">
                  <c:v>T1-2014</c:v>
                </c:pt>
                <c:pt idx="21">
                  <c:v>T2-2014</c:v>
                </c:pt>
                <c:pt idx="22">
                  <c:v>T3-2014</c:v>
                </c:pt>
                <c:pt idx="23">
                  <c:v>T4-2014</c:v>
                </c:pt>
                <c:pt idx="24">
                  <c:v>T1-2015</c:v>
                </c:pt>
                <c:pt idx="25">
                  <c:v>T2-2015</c:v>
                </c:pt>
              </c:strCache>
            </c:strRef>
          </c:cat>
          <c:val>
            <c:numRef>
              <c:f>'fig spesa'!$B$53:$AA$53</c:f>
              <c:numCache>
                <c:formatCode>General</c:formatCode>
                <c:ptCount val="26"/>
                <c:pt idx="16" formatCode="0.0">
                  <c:v>100</c:v>
                </c:pt>
                <c:pt idx="17" formatCode="0.0">
                  <c:v>98.630593899944131</c:v>
                </c:pt>
                <c:pt idx="18" formatCode="0.0">
                  <c:v>98.491830784299665</c:v>
                </c:pt>
                <c:pt idx="19" formatCode="0.0">
                  <c:v>98.945663115676041</c:v>
                </c:pt>
                <c:pt idx="20" formatCode="0.0">
                  <c:v>100.1801153579739</c:v>
                </c:pt>
                <c:pt idx="21" formatCode="0.0">
                  <c:v>100.2787264949679</c:v>
                </c:pt>
                <c:pt idx="22" formatCode="0.0">
                  <c:v>102.95096196395987</c:v>
                </c:pt>
                <c:pt idx="23" formatCode="0.0">
                  <c:v>104.56188006775804</c:v>
                </c:pt>
                <c:pt idx="24" formatCode="0.0">
                  <c:v>105.98793229628447</c:v>
                </c:pt>
                <c:pt idx="25" formatCode="0.0">
                  <c:v>109.49188732303612</c:v>
                </c:pt>
              </c:numCache>
            </c:numRef>
          </c:val>
          <c:smooth val="0"/>
        </c:ser>
        <c:ser>
          <c:idx val="1"/>
          <c:order val="4"/>
          <c:tx>
            <c:strRef>
              <c:f>'fig spesa'!$A$54</c:f>
              <c:strCache>
                <c:ptCount val="1"/>
                <c:pt idx="0">
                  <c:v>- Beni semidurevoli (N.I. 1° trim.2013)</c:v>
                </c:pt>
              </c:strCache>
            </c:strRef>
          </c:tx>
          <c:spPr>
            <a:ln>
              <a:prstDash val="lgDash"/>
            </a:ln>
          </c:spPr>
          <c:marker>
            <c:symbol val="none"/>
          </c:marker>
          <c:dLbls>
            <c:dLbl>
              <c:idx val="25"/>
              <c:layout>
                <c:manualLayout>
                  <c:x val="0"/>
                  <c:y val="-2.312138728323699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'fig spesa'!$B$35:$AA$35</c:f>
              <c:strCache>
                <c:ptCount val="26"/>
                <c:pt idx="0">
                  <c:v>T1-2009</c:v>
                </c:pt>
                <c:pt idx="1">
                  <c:v>T2-2009</c:v>
                </c:pt>
                <c:pt idx="2">
                  <c:v>T3-2009</c:v>
                </c:pt>
                <c:pt idx="3">
                  <c:v>T4-2009</c:v>
                </c:pt>
                <c:pt idx="4">
                  <c:v>T1-2010</c:v>
                </c:pt>
                <c:pt idx="5">
                  <c:v>T2-2010</c:v>
                </c:pt>
                <c:pt idx="6">
                  <c:v>T3-2010</c:v>
                </c:pt>
                <c:pt idx="7">
                  <c:v>T4-2010</c:v>
                </c:pt>
                <c:pt idx="8">
                  <c:v>T1-2011</c:v>
                </c:pt>
                <c:pt idx="9">
                  <c:v>T2-2011</c:v>
                </c:pt>
                <c:pt idx="10">
                  <c:v>T3-2011</c:v>
                </c:pt>
                <c:pt idx="11">
                  <c:v>T4-2011</c:v>
                </c:pt>
                <c:pt idx="12">
                  <c:v>T1-2012</c:v>
                </c:pt>
                <c:pt idx="13">
                  <c:v>T2-2012</c:v>
                </c:pt>
                <c:pt idx="14">
                  <c:v>T3-2012</c:v>
                </c:pt>
                <c:pt idx="15">
                  <c:v>T4-2012</c:v>
                </c:pt>
                <c:pt idx="16">
                  <c:v>T1-2013</c:v>
                </c:pt>
                <c:pt idx="17">
                  <c:v>T2-2013</c:v>
                </c:pt>
                <c:pt idx="18">
                  <c:v>T3-2013</c:v>
                </c:pt>
                <c:pt idx="19">
                  <c:v>T4-2013</c:v>
                </c:pt>
                <c:pt idx="20">
                  <c:v>T1-2014</c:v>
                </c:pt>
                <c:pt idx="21">
                  <c:v>T2-2014</c:v>
                </c:pt>
                <c:pt idx="22">
                  <c:v>T3-2014</c:v>
                </c:pt>
                <c:pt idx="23">
                  <c:v>T4-2014</c:v>
                </c:pt>
                <c:pt idx="24">
                  <c:v>T1-2015</c:v>
                </c:pt>
                <c:pt idx="25">
                  <c:v>T2-2015</c:v>
                </c:pt>
              </c:strCache>
            </c:strRef>
          </c:cat>
          <c:val>
            <c:numRef>
              <c:f>'fig spesa'!$B$54:$AA$54</c:f>
              <c:numCache>
                <c:formatCode>General</c:formatCode>
                <c:ptCount val="26"/>
                <c:pt idx="16" formatCode="0.0">
                  <c:v>100</c:v>
                </c:pt>
                <c:pt idx="17" formatCode="0.0">
                  <c:v>99.478686213417063</c:v>
                </c:pt>
                <c:pt idx="18" formatCode="0.0">
                  <c:v>100.24911402241112</c:v>
                </c:pt>
                <c:pt idx="19" formatCode="0.0">
                  <c:v>99.305924638325266</c:v>
                </c:pt>
                <c:pt idx="20" formatCode="0.0">
                  <c:v>99.624898957048032</c:v>
                </c:pt>
                <c:pt idx="21" formatCode="0.0">
                  <c:v>98.729909568128505</c:v>
                </c:pt>
                <c:pt idx="22" formatCode="0.0">
                  <c:v>99.974474561801514</c:v>
                </c:pt>
                <c:pt idx="23" formatCode="0.0">
                  <c:v>99.767036402509518</c:v>
                </c:pt>
                <c:pt idx="24" formatCode="0.0">
                  <c:v>100.2913381319208</c:v>
                </c:pt>
                <c:pt idx="25" formatCode="0.0">
                  <c:v>100.2385465732339</c:v>
                </c:pt>
              </c:numCache>
            </c:numRef>
          </c:val>
          <c:smooth val="0"/>
        </c:ser>
        <c:ser>
          <c:idx val="2"/>
          <c:order val="5"/>
          <c:tx>
            <c:strRef>
              <c:f>'fig spesa'!$A$55</c:f>
              <c:strCache>
                <c:ptCount val="1"/>
                <c:pt idx="0">
                  <c:v>- Beni non durevoli (N.I. 1° trim.2013)</c:v>
                </c:pt>
              </c:strCache>
            </c:strRef>
          </c:tx>
          <c:spPr>
            <a:ln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  <a:prstDash val="solid"/>
            </a:ln>
          </c:spPr>
          <c:marker>
            <c:symbol val="none"/>
          </c:marker>
          <c:dLbls>
            <c:dLbl>
              <c:idx val="25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'fig spesa'!$B$35:$AA$35</c:f>
              <c:strCache>
                <c:ptCount val="26"/>
                <c:pt idx="0">
                  <c:v>T1-2009</c:v>
                </c:pt>
                <c:pt idx="1">
                  <c:v>T2-2009</c:v>
                </c:pt>
                <c:pt idx="2">
                  <c:v>T3-2009</c:v>
                </c:pt>
                <c:pt idx="3">
                  <c:v>T4-2009</c:v>
                </c:pt>
                <c:pt idx="4">
                  <c:v>T1-2010</c:v>
                </c:pt>
                <c:pt idx="5">
                  <c:v>T2-2010</c:v>
                </c:pt>
                <c:pt idx="6">
                  <c:v>T3-2010</c:v>
                </c:pt>
                <c:pt idx="7">
                  <c:v>T4-2010</c:v>
                </c:pt>
                <c:pt idx="8">
                  <c:v>T1-2011</c:v>
                </c:pt>
                <c:pt idx="9">
                  <c:v>T2-2011</c:v>
                </c:pt>
                <c:pt idx="10">
                  <c:v>T3-2011</c:v>
                </c:pt>
                <c:pt idx="11">
                  <c:v>T4-2011</c:v>
                </c:pt>
                <c:pt idx="12">
                  <c:v>T1-2012</c:v>
                </c:pt>
                <c:pt idx="13">
                  <c:v>T2-2012</c:v>
                </c:pt>
                <c:pt idx="14">
                  <c:v>T3-2012</c:v>
                </c:pt>
                <c:pt idx="15">
                  <c:v>T4-2012</c:v>
                </c:pt>
                <c:pt idx="16">
                  <c:v>T1-2013</c:v>
                </c:pt>
                <c:pt idx="17">
                  <c:v>T2-2013</c:v>
                </c:pt>
                <c:pt idx="18">
                  <c:v>T3-2013</c:v>
                </c:pt>
                <c:pt idx="19">
                  <c:v>T4-2013</c:v>
                </c:pt>
                <c:pt idx="20">
                  <c:v>T1-2014</c:v>
                </c:pt>
                <c:pt idx="21">
                  <c:v>T2-2014</c:v>
                </c:pt>
                <c:pt idx="22">
                  <c:v>T3-2014</c:v>
                </c:pt>
                <c:pt idx="23">
                  <c:v>T4-2014</c:v>
                </c:pt>
                <c:pt idx="24">
                  <c:v>T1-2015</c:v>
                </c:pt>
                <c:pt idx="25">
                  <c:v>T2-2015</c:v>
                </c:pt>
              </c:strCache>
            </c:strRef>
          </c:cat>
          <c:val>
            <c:numRef>
              <c:f>'fig spesa'!$B$55:$AA$55</c:f>
              <c:numCache>
                <c:formatCode>General</c:formatCode>
                <c:ptCount val="26"/>
                <c:pt idx="16" formatCode="0.0">
                  <c:v>100</c:v>
                </c:pt>
                <c:pt idx="17" formatCode="0.0">
                  <c:v>99.561068486872699</c:v>
                </c:pt>
                <c:pt idx="18" formatCode="0.0">
                  <c:v>99.443563993641931</c:v>
                </c:pt>
                <c:pt idx="19" formatCode="0.0">
                  <c:v>99.510998517479635</c:v>
                </c:pt>
                <c:pt idx="20" formatCode="0.0">
                  <c:v>98.929751603262773</c:v>
                </c:pt>
                <c:pt idx="21" formatCode="0.0">
                  <c:v>99.297859430381564</c:v>
                </c:pt>
                <c:pt idx="22" formatCode="0.0">
                  <c:v>99.240934110233866</c:v>
                </c:pt>
                <c:pt idx="23" formatCode="0.0">
                  <c:v>99.028678726164642</c:v>
                </c:pt>
                <c:pt idx="24" formatCode="0.0">
                  <c:v>98.836468415711494</c:v>
                </c:pt>
                <c:pt idx="25" formatCode="0.0">
                  <c:v>99.044162435652481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1647360"/>
        <c:axId val="21648896"/>
      </c:lineChart>
      <c:catAx>
        <c:axId val="21647360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 rot="-5400000" vert="horz"/>
          <a:lstStyle/>
          <a:p>
            <a:pPr>
              <a:defRPr/>
            </a:pPr>
            <a:endParaRPr lang="it-IT"/>
          </a:p>
        </c:txPr>
        <c:crossAx val="21648896"/>
        <c:crosses val="autoZero"/>
        <c:auto val="1"/>
        <c:lblAlgn val="ctr"/>
        <c:lblOffset val="100"/>
        <c:noMultiLvlLbl val="0"/>
      </c:catAx>
      <c:valAx>
        <c:axId val="21648896"/>
        <c:scaling>
          <c:orientation val="minMax"/>
          <c:min val="80"/>
        </c:scaling>
        <c:delete val="0"/>
        <c:axPos val="l"/>
        <c:numFmt formatCode="#,##0.0" sourceLinked="1"/>
        <c:majorTickMark val="out"/>
        <c:minorTickMark val="none"/>
        <c:tickLblPos val="nextTo"/>
        <c:crossAx val="21647360"/>
        <c:crosses val="autoZero"/>
        <c:crossBetween val="between"/>
      </c:valAx>
    </c:plotArea>
    <c:legend>
      <c:legendPos val="t"/>
      <c:layout/>
      <c:overlay val="0"/>
    </c:legend>
    <c:plotVisOnly val="1"/>
    <c:dispBlanksAs val="gap"/>
    <c:showDLblsOverMax val="0"/>
  </c:chart>
  <c:spPr>
    <a:noFill/>
    <a:ln>
      <a:noFill/>
    </a:ln>
  </c:sp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po 8"/>
          <p:cNvGrpSpPr>
            <a:grpSpLocks/>
          </p:cNvGrpSpPr>
          <p:nvPr userDrawn="1"/>
        </p:nvGrpSpPr>
        <p:grpSpPr bwMode="auto">
          <a:xfrm>
            <a:off x="0" y="-387350"/>
            <a:ext cx="9144000" cy="7359650"/>
            <a:chOff x="0" y="-387424"/>
            <a:chExt cx="9144000" cy="7359724"/>
          </a:xfrm>
        </p:grpSpPr>
        <p:sp>
          <p:nvSpPr>
            <p:cNvPr id="5" name="Rettangolo 4"/>
            <p:cNvSpPr/>
            <p:nvPr userDrawn="1"/>
          </p:nvSpPr>
          <p:spPr>
            <a:xfrm>
              <a:off x="611188" y="-387424"/>
              <a:ext cx="8532812" cy="194470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it-IT">
                <a:solidFill>
                  <a:prstClr val="white"/>
                </a:solidFill>
              </a:endParaRPr>
            </a:p>
          </p:txBody>
        </p:sp>
        <p:pic>
          <p:nvPicPr>
            <p:cNvPr id="6" name="Immagine 12" descr="prova per ppt.eps"/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507" b="3201"/>
            <a:stretch>
              <a:fillRect/>
            </a:stretch>
          </p:blipFill>
          <p:spPr bwMode="auto">
            <a:xfrm>
              <a:off x="0" y="-99392"/>
              <a:ext cx="6372200" cy="70716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2051720" y="3626290"/>
            <a:ext cx="6624736" cy="174692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dirty="0" smtClean="0"/>
              <a:t>Fare clic per modificare lo stile del sottotitolo dello schema</a:t>
            </a:r>
            <a:endParaRPr lang="it-IT" dirty="0"/>
          </a:p>
        </p:txBody>
      </p:sp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2051720" y="679675"/>
            <a:ext cx="6552728" cy="2604239"/>
          </a:xfrm>
        </p:spPr>
        <p:txBody>
          <a:bodyPr/>
          <a:lstStyle>
            <a:lvl1pPr>
              <a:defRPr b="1" i="0">
                <a:solidFill>
                  <a:srgbClr val="137C88"/>
                </a:solidFill>
                <a:latin typeface="Palatino"/>
                <a:cs typeface="Palatino"/>
              </a:defRPr>
            </a:lvl1pPr>
          </a:lstStyle>
          <a:p>
            <a:r>
              <a:rPr lang="it-IT" dirty="0" smtClean="0"/>
              <a:t>Fare clic per modificare lo stile del titolo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8306187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8" descr="bannersin.ep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43" t="-2" r="17938" b="41"/>
          <a:stretch>
            <a:fillRect/>
          </a:stretch>
        </p:blipFill>
        <p:spPr bwMode="auto">
          <a:xfrm>
            <a:off x="-120650" y="-12628563"/>
            <a:ext cx="9361488" cy="143700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971600" y="116632"/>
            <a:ext cx="7715200" cy="1070992"/>
          </a:xfrm>
        </p:spPr>
        <p:txBody>
          <a:bodyPr/>
          <a:lstStyle>
            <a:lvl1pPr>
              <a:defRPr>
                <a:solidFill>
                  <a:srgbClr val="CCFFCC"/>
                </a:solidFill>
              </a:defRPr>
            </a:lvl1pPr>
          </a:lstStyle>
          <a:p>
            <a:r>
              <a:rPr lang="it-IT" dirty="0" smtClean="0"/>
              <a:t>Fare clic per modificare lo stile del titolo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A791AA-FA9D-4ABB-ABC2-5F5AFBF29D8E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20/10/2015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A9E9CB-7633-472A-9EB2-E66AA2F35B3F}" type="slidenum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31660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445C63-E2D4-4867-AB8E-66DC3391B734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20/10/2015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1713EE-E979-4684-9AB9-FAABB4DFF389}" type="slidenum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51509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8" descr="bannersin.ep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43" t="-2" r="17938" b="41"/>
          <a:stretch>
            <a:fillRect/>
          </a:stretch>
        </p:blipFill>
        <p:spPr bwMode="auto">
          <a:xfrm>
            <a:off x="-120650" y="-12628563"/>
            <a:ext cx="9361488" cy="143700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27584" y="116632"/>
            <a:ext cx="7920880" cy="1070992"/>
          </a:xfrm>
        </p:spPr>
        <p:txBody>
          <a:bodyPr/>
          <a:lstStyle>
            <a:lvl1pPr>
              <a:defRPr>
                <a:solidFill>
                  <a:srgbClr val="CCFFCC"/>
                </a:solidFill>
              </a:defRPr>
            </a:lvl1pPr>
          </a:lstStyle>
          <a:p>
            <a:r>
              <a:rPr lang="it-IT" dirty="0" smtClean="0"/>
              <a:t>Fare clic per modificare lo stile del titolo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04EE99-0239-4C22-9FB1-C0EAF626BF70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20/10/2015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7B46FA-374E-43AF-9A6A-3ABA82943EEA}" type="slidenum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79366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magine 8" descr="bannersin.ep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43" t="-2" r="17938" b="41"/>
          <a:stretch>
            <a:fillRect/>
          </a:stretch>
        </p:blipFill>
        <p:spPr bwMode="auto">
          <a:xfrm>
            <a:off x="-120650" y="-12628563"/>
            <a:ext cx="9361488" cy="143700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27584" y="116632"/>
            <a:ext cx="7859216" cy="1070992"/>
          </a:xfrm>
        </p:spPr>
        <p:txBody>
          <a:bodyPr/>
          <a:lstStyle>
            <a:lvl1pPr>
              <a:defRPr>
                <a:solidFill>
                  <a:srgbClr val="CCFFCC"/>
                </a:solidFill>
              </a:defRPr>
            </a:lvl1pPr>
          </a:lstStyle>
          <a:p>
            <a:r>
              <a:rPr lang="it-IT" dirty="0" smtClean="0"/>
              <a:t>Fare clic per modificare lo stile del titolo</a:t>
            </a:r>
            <a:endParaRPr lang="it-IT" dirty="0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8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A29A6A-81A5-414A-A242-03D4B4F59527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20/10/2015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B88656-C3DA-4180-B47B-ADD0E614D110}" type="slidenum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52091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8" descr="bannersin.ep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43" t="-2" r="17938" b="41"/>
          <a:stretch>
            <a:fillRect/>
          </a:stretch>
        </p:blipFill>
        <p:spPr bwMode="auto">
          <a:xfrm>
            <a:off x="-120650" y="-12628563"/>
            <a:ext cx="9361488" cy="143700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27584" y="116632"/>
            <a:ext cx="7859216" cy="1070992"/>
          </a:xfrm>
        </p:spPr>
        <p:txBody>
          <a:bodyPr/>
          <a:lstStyle>
            <a:lvl1pPr>
              <a:defRPr>
                <a:solidFill>
                  <a:srgbClr val="CCFFCC"/>
                </a:solidFill>
              </a:defRPr>
            </a:lvl1pPr>
          </a:lstStyle>
          <a:p>
            <a:r>
              <a:rPr lang="it-IT" dirty="0" smtClean="0"/>
              <a:t>Fare clic per modificare lo stile del titolo</a:t>
            </a:r>
            <a:endParaRPr lang="it-IT" dirty="0"/>
          </a:p>
        </p:txBody>
      </p:sp>
      <p:sp>
        <p:nvSpPr>
          <p:cNvPr id="4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D74CAD-B7C5-40A2-9980-BAA76DB19CEB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20/10/2015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92F1AC-8403-48BF-A393-C2C2B67C4B98}" type="slidenum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06408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1F8FD1-3B10-405B-AE5A-443FB80B0597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20/10/2015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8BE14D-1D26-4255-A5C4-75F8A2DC4667}" type="slidenum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4453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8D55AE-DEFD-4EA7-A7DD-A50A657D8D2D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20/10/2015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20779E-7021-486F-B9B8-D5926394B144}" type="slidenum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68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it-IT" noProof="0" smtClean="0"/>
              <a:t>Fare clic sull'icona per inserire un'immagine</a:t>
            </a:r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427A63-0FEF-4A22-9DEA-A296F8E7E673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20/10/2015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610C65-223B-44B7-A67C-F6B26C9EC14C}" type="slidenum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77673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8" descr="bannersin.ep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43" t="-2" r="17938" b="41"/>
          <a:stretch>
            <a:fillRect/>
          </a:stretch>
        </p:blipFill>
        <p:spPr bwMode="auto">
          <a:xfrm>
            <a:off x="-120650" y="-12628563"/>
            <a:ext cx="9361488" cy="143700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E45B85-8D13-4C2D-A25F-ACECF96D9F8A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20/10/2015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F90142-8E1F-4C64-96A0-54A0906691DC}" type="slidenum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62061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8" descr="bannersin.eps"/>
          <p:cNvPicPr>
            <a:picLocks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481" t="85744" r="27315" b="3911"/>
          <a:stretch>
            <a:fillRect/>
          </a:stretch>
        </p:blipFill>
        <p:spPr bwMode="auto">
          <a:xfrm rot="5400000">
            <a:off x="4779963" y="1736725"/>
            <a:ext cx="6858000" cy="338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dirty="0" smtClean="0"/>
              <a:t>Fare clic per modificare lo stile del titolo</a:t>
            </a:r>
            <a:endParaRPr lang="it-IT" dirty="0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537555-6D85-4AC9-A7AE-5FFCD0EDC8FF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20/10/2015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D331D9-D25A-4068-B877-9EF4C75E9D3D}" type="slidenum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42481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e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Immagine 10" descr="bannersin.eps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43" t="-2" r="17938" b="41"/>
          <a:stretch>
            <a:fillRect/>
          </a:stretch>
        </p:blipFill>
        <p:spPr bwMode="auto">
          <a:xfrm>
            <a:off x="-120650" y="-12628563"/>
            <a:ext cx="9361488" cy="143700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Segnaposto titolo 1"/>
          <p:cNvSpPr>
            <a:spLocks noGrp="1"/>
          </p:cNvSpPr>
          <p:nvPr>
            <p:ph type="title"/>
          </p:nvPr>
        </p:nvSpPr>
        <p:spPr bwMode="auto">
          <a:xfrm>
            <a:off x="457200" y="115888"/>
            <a:ext cx="8229600" cy="1071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</a:t>
            </a:r>
            <a:br>
              <a:rPr lang="it-IT" smtClean="0"/>
            </a:br>
            <a:r>
              <a:rPr lang="it-IT" smtClean="0"/>
              <a:t>lo stile del titolo</a:t>
            </a:r>
          </a:p>
        </p:txBody>
      </p:sp>
      <p:sp>
        <p:nvSpPr>
          <p:cNvPr id="1028" name="Segnaposto tes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EEBDADF-3587-497F-A4A4-FEBE6CD6707E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20/10/2015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41EC6F9-5E4F-45FB-8CA6-B64CCD883A2E}" type="slidenum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‹N›</a:t>
            </a:fld>
            <a:endParaRPr lang="it-IT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94C04CE-C195-41EE-9D97-D4129B4EEFE5}" type="slidenum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32" name="Immagine 9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350" y="6381750"/>
            <a:ext cx="889000" cy="280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206904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b="1" kern="1200">
          <a:solidFill>
            <a:srgbClr val="CCFFCC"/>
          </a:solidFill>
          <a:latin typeface="Palatino Linotype" pitchFamily="18" charset="0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 b="1">
          <a:solidFill>
            <a:srgbClr val="CCFFCC"/>
          </a:solidFill>
          <a:latin typeface="Palatino Linotype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 b="1">
          <a:solidFill>
            <a:srgbClr val="CCFFCC"/>
          </a:solidFill>
          <a:latin typeface="Palatino Linotype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 b="1">
          <a:solidFill>
            <a:srgbClr val="CCFFCC"/>
          </a:solidFill>
          <a:latin typeface="Palatino Linotype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 b="1">
          <a:solidFill>
            <a:srgbClr val="CCFFCC"/>
          </a:solidFill>
          <a:latin typeface="Palatino Linotype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rgbClr val="CCFFCC"/>
          </a:solidFill>
          <a:latin typeface="Palatino Linotype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rgbClr val="CCFFCC"/>
          </a:solidFill>
          <a:latin typeface="Palatino Linotype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rgbClr val="CCFFCC"/>
          </a:solidFill>
          <a:latin typeface="Palatino Linotype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rgbClr val="CCFFCC"/>
          </a:solidFill>
          <a:latin typeface="Palatino Linotype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Palatino Linotype" pitchFamily="18" charset="0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Palatino Linotype" pitchFamily="18" charset="0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Palatino Linotype" pitchFamily="18" charset="0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Palatino Linotype" pitchFamily="18" charset="0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Palatino Linotype" pitchFamily="18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sellaDiTesto 5"/>
          <p:cNvSpPr txBox="1"/>
          <p:nvPr/>
        </p:nvSpPr>
        <p:spPr>
          <a:xfrm>
            <a:off x="2336904" y="4100882"/>
            <a:ext cx="510663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>
                <a:solidFill>
                  <a:prstClr val="black"/>
                </a:solidFill>
                <a:latin typeface="+mj-lt"/>
              </a:rPr>
              <a:t>Marco Baldi </a:t>
            </a:r>
          </a:p>
          <a:p>
            <a:pPr algn="ctr"/>
            <a:r>
              <a:rPr lang="it-IT" dirty="0">
                <a:solidFill>
                  <a:prstClr val="black"/>
                </a:solidFill>
                <a:latin typeface="+mj-lt"/>
              </a:rPr>
              <a:t>Responsabile Area Economia e  Territorio</a:t>
            </a:r>
          </a:p>
          <a:p>
            <a:pPr algn="ctr"/>
            <a:r>
              <a:rPr lang="it-IT" dirty="0">
                <a:solidFill>
                  <a:prstClr val="black"/>
                </a:solidFill>
                <a:latin typeface="+mj-lt"/>
              </a:rPr>
              <a:t>Fondazione </a:t>
            </a:r>
            <a:r>
              <a:rPr lang="it-IT" dirty="0" err="1">
                <a:solidFill>
                  <a:prstClr val="black"/>
                </a:solidFill>
                <a:latin typeface="+mj-lt"/>
              </a:rPr>
              <a:t>Censis</a:t>
            </a:r>
            <a:endParaRPr lang="it-IT" dirty="0">
              <a:solidFill>
                <a:prstClr val="black"/>
              </a:solidFill>
              <a:latin typeface="+mj-lt"/>
            </a:endParaRPr>
          </a:p>
        </p:txBody>
      </p:sp>
      <p:sp>
        <p:nvSpPr>
          <p:cNvPr id="2" name="Rettangolo 1"/>
          <p:cNvSpPr/>
          <p:nvPr/>
        </p:nvSpPr>
        <p:spPr>
          <a:xfrm>
            <a:off x="1389117" y="292387"/>
            <a:ext cx="705834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</a:pPr>
            <a:r>
              <a:rPr lang="it-IT" sz="3200" b="1" dirty="0">
                <a:solidFill>
                  <a:prstClr val="black"/>
                </a:solidFill>
                <a:latin typeface="+mj-lt"/>
              </a:rPr>
              <a:t>Osservatorio </a:t>
            </a:r>
            <a:r>
              <a:rPr lang="it-IT" sz="3200" b="1" dirty="0" smtClean="0">
                <a:solidFill>
                  <a:prstClr val="black"/>
                </a:solidFill>
                <a:latin typeface="+mj-lt"/>
              </a:rPr>
              <a:t>Confcommercio-</a:t>
            </a:r>
            <a:r>
              <a:rPr lang="it-IT" sz="3200" b="1" dirty="0" err="1" smtClean="0">
                <a:solidFill>
                  <a:prstClr val="black"/>
                </a:solidFill>
                <a:latin typeface="+mj-lt"/>
              </a:rPr>
              <a:t>Censis</a:t>
            </a:r>
            <a:endParaRPr lang="it-IT" sz="3200" b="1" dirty="0">
              <a:solidFill>
                <a:prstClr val="black"/>
              </a:solidFill>
              <a:latin typeface="+mj-lt"/>
            </a:endParaRPr>
          </a:p>
        </p:txBody>
      </p:sp>
      <p:sp>
        <p:nvSpPr>
          <p:cNvPr id="7" name="Sottotitolo 2"/>
          <p:cNvSpPr>
            <a:spLocks noGrp="1"/>
          </p:cNvSpPr>
          <p:nvPr>
            <p:ph type="subTitle" idx="1"/>
          </p:nvPr>
        </p:nvSpPr>
        <p:spPr>
          <a:xfrm>
            <a:off x="1491612" y="1912882"/>
            <a:ext cx="6516724" cy="3096344"/>
          </a:xfrm>
        </p:spPr>
        <p:txBody>
          <a:bodyPr>
            <a:noAutofit/>
          </a:bodyPr>
          <a:lstStyle/>
          <a:p>
            <a:r>
              <a:rPr lang="it-IT" b="1" dirty="0">
                <a:solidFill>
                  <a:prstClr val="black"/>
                </a:solidFill>
                <a:latin typeface="+mj-lt"/>
              </a:rPr>
              <a:t>Clima di fiducia e aspettative delle famiglie</a:t>
            </a:r>
          </a:p>
          <a:p>
            <a:r>
              <a:rPr lang="it-IT" b="1" dirty="0" smtClean="0">
                <a:solidFill>
                  <a:prstClr val="black"/>
                </a:solidFill>
                <a:latin typeface="+mj-lt"/>
              </a:rPr>
              <a:t>Roma, 22 </a:t>
            </a:r>
            <a:r>
              <a:rPr lang="it-IT" b="1" dirty="0">
                <a:solidFill>
                  <a:prstClr val="black"/>
                </a:solidFill>
                <a:latin typeface="+mj-lt"/>
              </a:rPr>
              <a:t>ottobre 2015</a:t>
            </a:r>
          </a:p>
        </p:txBody>
      </p:sp>
    </p:spTree>
    <p:extLst>
      <p:ext uri="{BB962C8B-B14F-4D97-AF65-F5344CB8AC3E}">
        <p14:creationId xmlns:p14="http://schemas.microsoft.com/office/powerpoint/2010/main" val="381787076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sellaDiTesto 4"/>
          <p:cNvSpPr txBox="1"/>
          <p:nvPr/>
        </p:nvSpPr>
        <p:spPr>
          <a:xfrm>
            <a:off x="1475656" y="346222"/>
            <a:ext cx="583685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3200" b="1" dirty="0" smtClean="0">
                <a:solidFill>
                  <a:schemeClr val="bg1"/>
                </a:solidFill>
              </a:rPr>
              <a:t>Le principali linee di tende</a:t>
            </a:r>
            <a:r>
              <a:rPr lang="it-IT" sz="2800" b="1" dirty="0" smtClean="0">
                <a:solidFill>
                  <a:schemeClr val="bg1"/>
                </a:solidFill>
              </a:rPr>
              <a:t>nza</a:t>
            </a:r>
            <a:endParaRPr lang="it-IT" sz="2800" dirty="0">
              <a:solidFill>
                <a:schemeClr val="bg1"/>
              </a:solidFill>
            </a:endParaRPr>
          </a:p>
        </p:txBody>
      </p:sp>
      <p:sp>
        <p:nvSpPr>
          <p:cNvPr id="2" name="Rettangolo 1"/>
          <p:cNvSpPr/>
          <p:nvPr/>
        </p:nvSpPr>
        <p:spPr>
          <a:xfrm>
            <a:off x="611560" y="1484784"/>
            <a:ext cx="8064896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Arial" pitchFamily="34" charset="0"/>
              <a:buChar char="•"/>
            </a:pPr>
            <a:endParaRPr lang="it-IT" b="1" dirty="0" smtClean="0">
              <a:solidFill>
                <a:srgbClr val="C00000"/>
              </a:solidFill>
            </a:endParaRPr>
          </a:p>
          <a:p>
            <a:pPr marL="342900" indent="-342900" algn="just">
              <a:buFont typeface="Arial" pitchFamily="34" charset="0"/>
              <a:buChar char="•"/>
            </a:pPr>
            <a:endParaRPr lang="it-IT" b="1" dirty="0">
              <a:solidFill>
                <a:srgbClr val="C00000"/>
              </a:solidFill>
            </a:endParaRPr>
          </a:p>
          <a:p>
            <a:pPr marL="342900" indent="-342900" algn="just">
              <a:buFont typeface="Arial" pitchFamily="34" charset="0"/>
              <a:buChar char="•"/>
            </a:pPr>
            <a:r>
              <a:rPr lang="it-IT" b="1" dirty="0" smtClean="0">
                <a:solidFill>
                  <a:srgbClr val="C00000"/>
                </a:solidFill>
              </a:rPr>
              <a:t>Si </a:t>
            </a:r>
            <a:r>
              <a:rPr lang="it-IT" b="1" dirty="0" smtClean="0">
                <a:solidFill>
                  <a:srgbClr val="C00000"/>
                </a:solidFill>
              </a:rPr>
              <a:t>rileva un primo parziale allentamento del clima pessimistico che ha prevalso negli anni passati</a:t>
            </a:r>
          </a:p>
          <a:p>
            <a:pPr marL="342900" indent="-342900" algn="just">
              <a:buFont typeface="Arial" pitchFamily="34" charset="0"/>
              <a:buChar char="•"/>
            </a:pPr>
            <a:endParaRPr lang="it-IT" b="1" dirty="0">
              <a:solidFill>
                <a:srgbClr val="C00000"/>
              </a:solidFill>
            </a:endParaRPr>
          </a:p>
          <a:p>
            <a:pPr marL="342900" indent="-342900" algn="just">
              <a:buFont typeface="Arial" pitchFamily="34" charset="0"/>
              <a:buChar char="•"/>
            </a:pPr>
            <a:r>
              <a:rPr lang="it-IT" b="1" dirty="0" smtClean="0">
                <a:solidFill>
                  <a:srgbClr val="C00000"/>
                </a:solidFill>
              </a:rPr>
              <a:t>Questo si riverbera in un iniziale ritorno di interesse per i beni durevoli (casa, auto, elettrodomestici)</a:t>
            </a:r>
          </a:p>
          <a:p>
            <a:pPr marL="342900" indent="-342900" algn="just">
              <a:buFont typeface="Arial" pitchFamily="34" charset="0"/>
              <a:buChar char="•"/>
            </a:pPr>
            <a:endParaRPr lang="it-IT" b="1" dirty="0" smtClean="0">
              <a:solidFill>
                <a:srgbClr val="C00000"/>
              </a:solidFill>
            </a:endParaRPr>
          </a:p>
          <a:p>
            <a:pPr marL="342900" indent="-342900" algn="just">
              <a:buFont typeface="Arial" pitchFamily="34" charset="0"/>
              <a:buChar char="•"/>
            </a:pPr>
            <a:r>
              <a:rPr lang="it-IT" b="1" dirty="0" smtClean="0">
                <a:solidFill>
                  <a:srgbClr val="C00000"/>
                </a:solidFill>
              </a:rPr>
              <a:t>La rimodulazione dei consumi verso una maggiore sobrietà risulta ormai consolidata</a:t>
            </a:r>
          </a:p>
          <a:p>
            <a:pPr marL="342900" indent="-342900" algn="just">
              <a:buFont typeface="Arial" pitchFamily="34" charset="0"/>
              <a:buChar char="•"/>
            </a:pPr>
            <a:endParaRPr lang="it-IT" b="1" dirty="0">
              <a:solidFill>
                <a:srgbClr val="C00000"/>
              </a:solidFill>
            </a:endParaRPr>
          </a:p>
          <a:p>
            <a:pPr marL="342900" indent="-342900" algn="just">
              <a:buFont typeface="Arial" pitchFamily="34" charset="0"/>
              <a:buChar char="•"/>
            </a:pPr>
            <a:r>
              <a:rPr lang="it-IT" b="1" dirty="0" smtClean="0">
                <a:solidFill>
                  <a:srgbClr val="C00000"/>
                </a:solidFill>
              </a:rPr>
              <a:t>La maggioranza delle famiglie, se disponessero di più </a:t>
            </a:r>
            <a:r>
              <a:rPr lang="it-IT" b="1" dirty="0" smtClean="0">
                <a:solidFill>
                  <a:srgbClr val="C00000"/>
                </a:solidFill>
              </a:rPr>
              <a:t>soldi, </a:t>
            </a:r>
            <a:r>
              <a:rPr lang="it-IT" b="1" dirty="0" smtClean="0">
                <a:solidFill>
                  <a:srgbClr val="C00000"/>
                </a:solidFill>
              </a:rPr>
              <a:t>manterrebbero il proprio stile di consumo. Il 25% però ne migliorerebbe la qualità</a:t>
            </a:r>
          </a:p>
          <a:p>
            <a:pPr marL="342900" indent="-342900" algn="just">
              <a:buFont typeface="Arial" pitchFamily="34" charset="0"/>
              <a:buChar char="•"/>
            </a:pPr>
            <a:endParaRPr lang="it-IT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2435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636912"/>
            <a:ext cx="7056784" cy="3528392"/>
          </a:xfrm>
          <a:prstGeom prst="rect">
            <a:avLst/>
          </a:prstGeom>
          <a:noFill/>
        </p:spPr>
      </p:pic>
      <p:sp>
        <p:nvSpPr>
          <p:cNvPr id="5" name="CasellaDiTesto 4"/>
          <p:cNvSpPr txBox="1"/>
          <p:nvPr/>
        </p:nvSpPr>
        <p:spPr>
          <a:xfrm>
            <a:off x="683568" y="287070"/>
            <a:ext cx="85282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800" b="1" dirty="0" smtClean="0">
                <a:solidFill>
                  <a:schemeClr val="bg1"/>
                </a:solidFill>
              </a:rPr>
              <a:t>Andamento del reddito familiare nell’ultimo anno</a:t>
            </a:r>
            <a:r>
              <a:rPr lang="it-IT" sz="2800" dirty="0" smtClean="0">
                <a:solidFill>
                  <a:schemeClr val="bg1"/>
                </a:solidFill>
              </a:rPr>
              <a:t> </a:t>
            </a:r>
            <a:endParaRPr lang="it-IT" sz="2800" dirty="0">
              <a:solidFill>
                <a:schemeClr val="bg1"/>
              </a:solidFill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899592" y="1556792"/>
            <a:ext cx="74888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 smtClean="0">
                <a:solidFill>
                  <a:srgbClr val="C00000"/>
                </a:solidFill>
              </a:rPr>
              <a:t>Le famiglie continuano a sentire la crisi, ma la quota di nuclei che hanno aumentato i consumi supera quella dei nuclei li hanno ridotti</a:t>
            </a:r>
            <a:endParaRPr lang="it-IT" b="1" dirty="0">
              <a:solidFill>
                <a:srgbClr val="C00000"/>
              </a:solidFill>
            </a:endParaRPr>
          </a:p>
        </p:txBody>
      </p:sp>
      <p:sp>
        <p:nvSpPr>
          <p:cNvPr id="2" name="CasellaDiTesto 1"/>
          <p:cNvSpPr txBox="1"/>
          <p:nvPr/>
        </p:nvSpPr>
        <p:spPr>
          <a:xfrm>
            <a:off x="1835696" y="6268670"/>
            <a:ext cx="38379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smtClean="0"/>
              <a:t>Fonte: Confcommercio-</a:t>
            </a:r>
            <a:r>
              <a:rPr lang="it-IT" dirty="0" err="1" smtClean="0"/>
              <a:t>Censis</a:t>
            </a:r>
            <a:r>
              <a:rPr lang="it-IT" dirty="0" smtClean="0"/>
              <a:t>, 2015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046178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sellaDiTesto 4"/>
          <p:cNvSpPr txBox="1"/>
          <p:nvPr/>
        </p:nvSpPr>
        <p:spPr>
          <a:xfrm>
            <a:off x="251521" y="116632"/>
            <a:ext cx="84249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400" b="1" dirty="0" smtClean="0">
                <a:solidFill>
                  <a:schemeClr val="bg1"/>
                </a:solidFill>
              </a:rPr>
              <a:t>Famiglie che nell’ultimo anno non sono riuscite a </a:t>
            </a:r>
          </a:p>
          <a:p>
            <a:pPr algn="ctr"/>
            <a:r>
              <a:rPr lang="it-IT" sz="2400" b="1" dirty="0" smtClean="0">
                <a:solidFill>
                  <a:schemeClr val="bg1"/>
                </a:solidFill>
              </a:rPr>
              <a:t>coprire tutte le spese con il proprio reddito – il trend degli ultimi anni</a:t>
            </a:r>
            <a:endParaRPr lang="it-IT" sz="2400" dirty="0">
              <a:solidFill>
                <a:schemeClr val="bg1"/>
              </a:solidFill>
            </a:endParaRPr>
          </a:p>
        </p:txBody>
      </p:sp>
      <p:pic>
        <p:nvPicPr>
          <p:cNvPr id="6" name="Immagine 5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564904"/>
            <a:ext cx="5832648" cy="3592309"/>
          </a:xfrm>
          <a:prstGeom prst="rect">
            <a:avLst/>
          </a:prstGeom>
          <a:noFill/>
        </p:spPr>
      </p:pic>
      <p:sp>
        <p:nvSpPr>
          <p:cNvPr id="2" name="Rettangolo 1"/>
          <p:cNvSpPr/>
          <p:nvPr/>
        </p:nvSpPr>
        <p:spPr>
          <a:xfrm>
            <a:off x="1718811" y="1628800"/>
            <a:ext cx="549035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2000" b="1" dirty="0" smtClean="0">
                <a:solidFill>
                  <a:srgbClr val="C00000"/>
                </a:solidFill>
              </a:rPr>
              <a:t>Continua a crescere la quota di famiglie che ha problemi a coprire le spese</a:t>
            </a:r>
            <a:endParaRPr lang="it-IT" sz="2000" b="1" dirty="0">
              <a:solidFill>
                <a:srgbClr val="C00000"/>
              </a:solidFill>
            </a:endParaRPr>
          </a:p>
        </p:txBody>
      </p:sp>
      <p:sp>
        <p:nvSpPr>
          <p:cNvPr id="7" name="CasellaDiTesto 6"/>
          <p:cNvSpPr txBox="1"/>
          <p:nvPr/>
        </p:nvSpPr>
        <p:spPr>
          <a:xfrm>
            <a:off x="1835696" y="6268670"/>
            <a:ext cx="38379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smtClean="0"/>
              <a:t>Fonte: Confcommercio-</a:t>
            </a:r>
            <a:r>
              <a:rPr lang="it-IT" dirty="0" err="1" smtClean="0"/>
              <a:t>Censis</a:t>
            </a:r>
            <a:r>
              <a:rPr lang="it-IT" dirty="0" smtClean="0"/>
              <a:t>, 2015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711390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sellaDiTesto 4"/>
          <p:cNvSpPr txBox="1"/>
          <p:nvPr/>
        </p:nvSpPr>
        <p:spPr>
          <a:xfrm>
            <a:off x="1" y="104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400" b="1" dirty="0" smtClean="0">
                <a:solidFill>
                  <a:schemeClr val="bg1"/>
                </a:solidFill>
              </a:rPr>
              <a:t>Famiglie che nell’ultimo anno non sono riuscite a coprire tutte le spese con il proprio reddito – incrocio per livello socio-economico</a:t>
            </a:r>
            <a:endParaRPr lang="it-IT" sz="2400" dirty="0">
              <a:solidFill>
                <a:schemeClr val="bg1"/>
              </a:solidFill>
            </a:endParaRPr>
          </a:p>
        </p:txBody>
      </p:sp>
      <p:pic>
        <p:nvPicPr>
          <p:cNvPr id="3" name="Immagin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7" y="2188593"/>
            <a:ext cx="6192688" cy="4048719"/>
          </a:xfrm>
          <a:prstGeom prst="rect">
            <a:avLst/>
          </a:prstGeom>
          <a:noFill/>
        </p:spPr>
      </p:pic>
      <p:sp>
        <p:nvSpPr>
          <p:cNvPr id="2" name="Rettangolo 1"/>
          <p:cNvSpPr/>
          <p:nvPr/>
        </p:nvSpPr>
        <p:spPr>
          <a:xfrm>
            <a:off x="1030962" y="1521658"/>
            <a:ext cx="7200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b="1" dirty="0" smtClean="0">
                <a:solidFill>
                  <a:srgbClr val="C00000"/>
                </a:solidFill>
              </a:rPr>
              <a:t>Tra le famiglie di reddito basso la quota di quelle che non arrivano a coprire le spese raggiunge il 37,3%</a:t>
            </a:r>
            <a:endParaRPr lang="it-IT" b="1" dirty="0">
              <a:solidFill>
                <a:srgbClr val="C00000"/>
              </a:solidFill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1763688" y="6441279"/>
            <a:ext cx="38379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smtClean="0"/>
              <a:t>Fonte: Confcommercio-</a:t>
            </a:r>
            <a:r>
              <a:rPr lang="it-IT" dirty="0" err="1" smtClean="0"/>
              <a:t>Censis</a:t>
            </a:r>
            <a:r>
              <a:rPr lang="it-IT" dirty="0" smtClean="0"/>
              <a:t>, 2015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726157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sellaDiTesto 4"/>
          <p:cNvSpPr txBox="1"/>
          <p:nvPr/>
        </p:nvSpPr>
        <p:spPr>
          <a:xfrm>
            <a:off x="1854748" y="297049"/>
            <a:ext cx="54361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800" b="1" dirty="0" smtClean="0">
                <a:solidFill>
                  <a:schemeClr val="bg1"/>
                </a:solidFill>
              </a:rPr>
              <a:t>Crescono gli ottimisti sul futuro</a:t>
            </a:r>
            <a:endParaRPr lang="it-IT" sz="2800" dirty="0">
              <a:solidFill>
                <a:schemeClr val="bg1"/>
              </a:solidFill>
            </a:endParaRPr>
          </a:p>
        </p:txBody>
      </p:sp>
      <p:pic>
        <p:nvPicPr>
          <p:cNvPr id="3" name="Immagin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7446" y="2636912"/>
            <a:ext cx="5953125" cy="3162300"/>
          </a:xfrm>
          <a:prstGeom prst="rect">
            <a:avLst/>
          </a:prstGeom>
          <a:noFill/>
        </p:spPr>
      </p:pic>
      <p:sp>
        <p:nvSpPr>
          <p:cNvPr id="2" name="Rettangolo 1"/>
          <p:cNvSpPr/>
          <p:nvPr/>
        </p:nvSpPr>
        <p:spPr>
          <a:xfrm>
            <a:off x="1187624" y="1713582"/>
            <a:ext cx="65527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b="1" dirty="0" smtClean="0">
                <a:solidFill>
                  <a:srgbClr val="C00000"/>
                </a:solidFill>
              </a:rPr>
              <a:t>Le due curve (ottimisti e pessimisti) riprendono a divergere </a:t>
            </a:r>
            <a:endParaRPr lang="it-IT" b="1" dirty="0">
              <a:solidFill>
                <a:srgbClr val="C00000"/>
              </a:solidFill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1835696" y="6268670"/>
            <a:ext cx="38379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smtClean="0"/>
              <a:t>Fonte: Confcommercio-</a:t>
            </a:r>
            <a:r>
              <a:rPr lang="it-IT" dirty="0" err="1" smtClean="0"/>
              <a:t>Censis</a:t>
            </a:r>
            <a:r>
              <a:rPr lang="it-IT" dirty="0" smtClean="0"/>
              <a:t>, 2015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726157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sellaDiTesto 4"/>
          <p:cNvSpPr txBox="1"/>
          <p:nvPr/>
        </p:nvSpPr>
        <p:spPr>
          <a:xfrm>
            <a:off x="683568" y="287070"/>
            <a:ext cx="8374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800" b="1" dirty="0" smtClean="0">
                <a:solidFill>
                  <a:schemeClr val="bg1"/>
                </a:solidFill>
              </a:rPr>
              <a:t>Redditi, consumi e risparmi: previsioni per il 2016</a:t>
            </a:r>
            <a:endParaRPr lang="it-IT" sz="2800" dirty="0">
              <a:solidFill>
                <a:schemeClr val="bg1"/>
              </a:solidFill>
            </a:endParaRPr>
          </a:p>
        </p:txBody>
      </p:sp>
      <p:pic>
        <p:nvPicPr>
          <p:cNvPr id="3" name="Immagin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7226" y="2696146"/>
            <a:ext cx="5472608" cy="3384376"/>
          </a:xfrm>
          <a:prstGeom prst="rect">
            <a:avLst/>
          </a:prstGeom>
          <a:noFill/>
        </p:spPr>
      </p:pic>
      <p:sp>
        <p:nvSpPr>
          <p:cNvPr id="2" name="Rettangolo 1"/>
          <p:cNvSpPr/>
          <p:nvPr/>
        </p:nvSpPr>
        <p:spPr>
          <a:xfrm>
            <a:off x="1259632" y="1412776"/>
            <a:ext cx="705678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b="1" dirty="0" smtClean="0">
                <a:solidFill>
                  <a:srgbClr val="C00000"/>
                </a:solidFill>
              </a:rPr>
              <a:t>Nelle previsioni dei ¾ delle famiglie il 2016 non porterà cambiamenti significativi. Il 13,8% aumenterà i consumi, l’8,6% li diminuirà</a:t>
            </a:r>
            <a:endParaRPr lang="it-IT" b="1" dirty="0">
              <a:solidFill>
                <a:srgbClr val="C00000"/>
              </a:solidFill>
            </a:endParaRPr>
          </a:p>
        </p:txBody>
      </p:sp>
      <p:sp>
        <p:nvSpPr>
          <p:cNvPr id="4" name="Rettangolo 3"/>
          <p:cNvSpPr/>
          <p:nvPr/>
        </p:nvSpPr>
        <p:spPr>
          <a:xfrm>
            <a:off x="1907704" y="6237312"/>
            <a:ext cx="38379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dirty="0"/>
              <a:t>Fonte: Confcommercio-</a:t>
            </a:r>
            <a:r>
              <a:rPr lang="it-IT" dirty="0" err="1"/>
              <a:t>Censis</a:t>
            </a:r>
            <a:r>
              <a:rPr lang="it-IT" dirty="0"/>
              <a:t>, 2015</a:t>
            </a:r>
          </a:p>
        </p:txBody>
      </p:sp>
    </p:spTree>
    <p:extLst>
      <p:ext uri="{BB962C8B-B14F-4D97-AF65-F5344CB8AC3E}">
        <p14:creationId xmlns:p14="http://schemas.microsoft.com/office/powerpoint/2010/main" val="1726157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sellaDiTesto 4"/>
          <p:cNvSpPr txBox="1"/>
          <p:nvPr/>
        </p:nvSpPr>
        <p:spPr>
          <a:xfrm>
            <a:off x="1691680" y="324758"/>
            <a:ext cx="52742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800" b="1" dirty="0" smtClean="0">
                <a:solidFill>
                  <a:schemeClr val="bg1"/>
                </a:solidFill>
              </a:rPr>
              <a:t>La ripartenza dei beni durevoli</a:t>
            </a:r>
            <a:endParaRPr lang="it-IT" sz="2800" dirty="0">
              <a:solidFill>
                <a:schemeClr val="bg1"/>
              </a:solidFill>
            </a:endParaRPr>
          </a:p>
        </p:txBody>
      </p:sp>
      <p:graphicFrame>
        <p:nvGraphicFramePr>
          <p:cNvPr id="3" name="Grafico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86225809"/>
              </p:ext>
            </p:extLst>
          </p:nvPr>
        </p:nvGraphicFramePr>
        <p:xfrm>
          <a:off x="827585" y="1700808"/>
          <a:ext cx="7416824" cy="41999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CasellaDiTesto 1"/>
          <p:cNvSpPr txBox="1"/>
          <p:nvPr/>
        </p:nvSpPr>
        <p:spPr>
          <a:xfrm>
            <a:off x="1763688" y="6237312"/>
            <a:ext cx="41232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smtClean="0"/>
              <a:t>Fonte: elaborazioni </a:t>
            </a:r>
            <a:r>
              <a:rPr lang="it-IT" dirty="0" err="1" smtClean="0"/>
              <a:t>Censis</a:t>
            </a:r>
            <a:r>
              <a:rPr lang="it-IT" dirty="0" smtClean="0"/>
              <a:t> su dati Istat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726157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Mezzogiornoeuropa">
  <a:themeElements>
    <a:clrScheme name="Elementare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lementare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458</TotalTime>
  <Words>302</Words>
  <Application>Microsoft Office PowerPoint</Application>
  <PresentationFormat>Presentazione su schermo (4:3)</PresentationFormat>
  <Paragraphs>40</Paragraphs>
  <Slides>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8</vt:i4>
      </vt:variant>
    </vt:vector>
  </HeadingPairs>
  <TitlesOfParts>
    <vt:vector size="9" baseType="lpstr">
      <vt:lpstr>1_Mezzogiornoeuropa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Marco Baldi</dc:creator>
  <cp:lastModifiedBy>Ragaini</cp:lastModifiedBy>
  <cp:revision>13</cp:revision>
  <dcterms:created xsi:type="dcterms:W3CDTF">2015-10-08T07:41:14Z</dcterms:created>
  <dcterms:modified xsi:type="dcterms:W3CDTF">2015-10-20T14:32:58Z</dcterms:modified>
</cp:coreProperties>
</file>